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T Serif"/>
      <p:regular r:id="rId17"/>
    </p:embeddedFont>
    <p:embeddedFont>
      <p:font typeface="PT Serif"/>
      <p:regular r:id="rId18"/>
    </p:embeddedFont>
    <p:embeddedFont>
      <p:font typeface="PT Serif"/>
      <p:regular r:id="rId19"/>
    </p:embeddedFont>
    <p:embeddedFont>
      <p:font typeface="PT Serif"/>
      <p:regular r:id="rId20"/>
    </p:embeddedFont>
    <p:embeddedFont>
      <p:font typeface="DM Sans"/>
      <p:regular r:id="rId21"/>
    </p:embeddedFont>
    <p:embeddedFont>
      <p:font typeface="DM Sans"/>
      <p:regular r:id="rId22"/>
    </p:embeddedFont>
    <p:embeddedFont>
      <p:font typeface="DM Sans"/>
      <p:regular r:id="rId23"/>
    </p:embeddedFont>
    <p:embeddedFont>
      <p:font typeface="DM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image" Target="../media/image-6-6.png"/><Relationship Id="rId7" Type="http://schemas.openxmlformats.org/officeDocument/2006/relationships/image" Target="../media/image-6-7.svg"/><Relationship Id="rId8" Type="http://schemas.openxmlformats.org/officeDocument/2006/relationships/slideLayout" Target="../slideLayouts/slideLayout7.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823204"/>
            <a:ext cx="5954197" cy="744260"/>
          </a:xfrm>
          <a:prstGeom prst="rect">
            <a:avLst/>
          </a:prstGeom>
          <a:noFill/>
          <a:ln/>
        </p:spPr>
        <p:txBody>
          <a:bodyPr wrap="none" lIns="0" tIns="0" rIns="0" bIns="0" rtlCol="0" anchor="t"/>
          <a:lstStyle/>
          <a:p>
            <a:pPr algn="l" indent="0" marL="0">
              <a:lnSpc>
                <a:spcPts val="5850"/>
              </a:lnSpc>
              <a:buNone/>
            </a:pPr>
            <a:r>
              <a:rPr lang="en-US" sz="4650" dirty="0">
                <a:solidFill>
                  <a:srgbClr val="E04F00"/>
                </a:solidFill>
                <a:latin typeface="PT Serif" pitchFamily="34" charset="0"/>
                <a:ea typeface="PT Serif" pitchFamily="34" charset="-122"/>
                <a:cs typeface="PT Serif" pitchFamily="34" charset="-120"/>
              </a:rPr>
              <a:t>BÁO CÁO XỬ LÝ ẢNH</a:t>
            </a:r>
            <a:endParaRPr lang="en-US" sz="4650" dirty="0"/>
          </a:p>
        </p:txBody>
      </p:sp>
      <p:sp>
        <p:nvSpPr>
          <p:cNvPr id="3" name="Text 1"/>
          <p:cNvSpPr/>
          <p:nvPr/>
        </p:nvSpPr>
        <p:spPr>
          <a:xfrm>
            <a:off x="793790" y="2658189"/>
            <a:ext cx="13042821" cy="1190863"/>
          </a:xfrm>
          <a:prstGeom prst="rect">
            <a:avLst/>
          </a:prstGeom>
          <a:noFill/>
          <a:ln/>
        </p:spPr>
        <p:txBody>
          <a:bodyPr wrap="square" lIns="0" tIns="0" rIns="0" bIns="0" rtlCol="0" anchor="t"/>
          <a:lstStyle/>
          <a:p>
            <a:pPr algn="l" indent="0" marL="0">
              <a:lnSpc>
                <a:spcPts val="4650"/>
              </a:lnSpc>
              <a:buNone/>
            </a:pPr>
            <a:r>
              <a:rPr lang="en-US" sz="3750" dirty="0">
                <a:solidFill>
                  <a:srgbClr val="020202"/>
                </a:solidFill>
                <a:latin typeface="PT Serif" pitchFamily="34" charset="0"/>
                <a:ea typeface="PT Serif" pitchFamily="34" charset="-122"/>
                <a:cs typeface="PT Serif" pitchFamily="34" charset="-120"/>
              </a:rPr>
              <a:t>MÔ HÌNH MẠNG NEURAL NHẬN DẠNG HÌNH HỌC TOÁN HỌC</a:t>
            </a:r>
            <a:endParaRPr lang="en-US" sz="3750" dirty="0"/>
          </a:p>
        </p:txBody>
      </p:sp>
      <p:sp>
        <p:nvSpPr>
          <p:cNvPr id="4" name="Text 2"/>
          <p:cNvSpPr/>
          <p:nvPr/>
        </p:nvSpPr>
        <p:spPr>
          <a:xfrm>
            <a:off x="793790" y="4189214"/>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3"/>
          <p:cNvSpPr/>
          <p:nvPr/>
        </p:nvSpPr>
        <p:spPr>
          <a:xfrm>
            <a:off x="793790" y="480726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Nhóm thực hiện: 19</a:t>
            </a:r>
            <a:endParaRPr lang="en-US" sz="1750" dirty="0"/>
          </a:p>
        </p:txBody>
      </p:sp>
      <p:sp>
        <p:nvSpPr>
          <p:cNvPr id="6" name="Text 4"/>
          <p:cNvSpPr/>
          <p:nvPr/>
        </p:nvSpPr>
        <p:spPr>
          <a:xfrm>
            <a:off x="793790" y="542532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Thành viên: Đỗ Nhật Anh, Nguyễn Như Thuật, Vũ Hồng Linh</a:t>
            </a:r>
            <a:endParaRPr lang="en-US" sz="1750" dirty="0"/>
          </a:p>
        </p:txBody>
      </p:sp>
      <p:sp>
        <p:nvSpPr>
          <p:cNvPr id="7" name="Text 5"/>
          <p:cNvSpPr/>
          <p:nvPr/>
        </p:nvSpPr>
        <p:spPr>
          <a:xfrm>
            <a:off x="793790" y="6043374"/>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0058" y="361474"/>
            <a:ext cx="4513659" cy="431244"/>
          </a:xfrm>
          <a:prstGeom prst="rect">
            <a:avLst/>
          </a:prstGeom>
          <a:noFill/>
          <a:ln/>
        </p:spPr>
        <p:txBody>
          <a:bodyPr wrap="none" lIns="0" tIns="0" rIns="0" bIns="0" rtlCol="0" anchor="t"/>
          <a:lstStyle/>
          <a:p>
            <a:pPr algn="l" indent="0" marL="0">
              <a:lnSpc>
                <a:spcPts val="3350"/>
              </a:lnSpc>
              <a:buNone/>
            </a:pPr>
            <a:r>
              <a:rPr lang="en-US" sz="2700" dirty="0">
                <a:solidFill>
                  <a:srgbClr val="020202"/>
                </a:solidFill>
                <a:latin typeface="PT Serif" pitchFamily="34" charset="0"/>
                <a:ea typeface="PT Serif" pitchFamily="34" charset="-122"/>
                <a:cs typeface="PT Serif" pitchFamily="34" charset="-120"/>
              </a:rPr>
              <a:t>Kết luận và Hướng phát triển</a:t>
            </a:r>
            <a:endParaRPr lang="en-US" sz="2700" dirty="0"/>
          </a:p>
        </p:txBody>
      </p:sp>
      <p:sp>
        <p:nvSpPr>
          <p:cNvPr id="3" name="Text 1"/>
          <p:cNvSpPr/>
          <p:nvPr/>
        </p:nvSpPr>
        <p:spPr>
          <a:xfrm>
            <a:off x="460058" y="1121331"/>
            <a:ext cx="2070378" cy="258723"/>
          </a:xfrm>
          <a:prstGeom prst="rect">
            <a:avLst/>
          </a:prstGeom>
          <a:noFill/>
          <a:ln/>
        </p:spPr>
        <p:txBody>
          <a:bodyPr wrap="none" lIns="0" tIns="0" rIns="0" bIns="0" rtlCol="0" anchor="t"/>
          <a:lstStyle/>
          <a:p>
            <a:pPr algn="l" indent="0" marL="0">
              <a:lnSpc>
                <a:spcPts val="2000"/>
              </a:lnSpc>
              <a:buNone/>
            </a:pPr>
            <a:r>
              <a:rPr lang="en-US" sz="1600" dirty="0">
                <a:solidFill>
                  <a:srgbClr val="020202"/>
                </a:solidFill>
                <a:latin typeface="PT Serif" pitchFamily="34" charset="0"/>
                <a:ea typeface="PT Serif" pitchFamily="34" charset="-122"/>
                <a:cs typeface="PT Serif" pitchFamily="34" charset="-120"/>
              </a:rPr>
              <a:t>5.1. Kết luận</a:t>
            </a:r>
            <a:endParaRPr lang="en-US" sz="1600" dirty="0"/>
          </a:p>
        </p:txBody>
      </p:sp>
      <p:sp>
        <p:nvSpPr>
          <p:cNvPr id="4" name="Text 2"/>
          <p:cNvSpPr/>
          <p:nvPr/>
        </p:nvSpPr>
        <p:spPr>
          <a:xfrm>
            <a:off x="460058" y="1511498"/>
            <a:ext cx="6694765" cy="420529"/>
          </a:xfrm>
          <a:prstGeom prst="rect">
            <a:avLst/>
          </a:prstGeom>
          <a:noFill/>
          <a:ln/>
        </p:spPr>
        <p:txBody>
          <a:bodyPr wrap="square" lIns="0" tIns="0" rIns="0" bIns="0" rtlCol="0" anchor="t"/>
          <a:lstStyle/>
          <a:p>
            <a:pPr algn="l" marL="342900" indent="-342900">
              <a:lnSpc>
                <a:spcPts val="1650"/>
              </a:lnSpc>
              <a:buSzPct val="100000"/>
              <a:buChar char="•"/>
            </a:pPr>
            <a:r>
              <a:rPr lang="en-US" sz="1000" dirty="0">
                <a:solidFill>
                  <a:srgbClr val="E04F00"/>
                </a:solidFill>
                <a:latin typeface="DM Sans" pitchFamily="34" charset="0"/>
                <a:ea typeface="DM Sans" pitchFamily="34" charset="-122"/>
                <a:cs typeface="DM Sans" pitchFamily="34" charset="-120"/>
              </a:rPr>
              <a:t>Hiệu quả Kiến trúc:</a:t>
            </a:r>
            <a:pPr algn="l" indent="0" marL="0">
              <a:lnSpc>
                <a:spcPts val="1650"/>
              </a:lnSpc>
              <a:buNone/>
            </a:pPr>
            <a:r>
              <a:rPr lang="en-US" sz="1000" dirty="0">
                <a:solidFill>
                  <a:srgbClr val="383838"/>
                </a:solidFill>
                <a:latin typeface="DM Sans" pitchFamily="34" charset="0"/>
                <a:ea typeface="DM Sans" pitchFamily="34" charset="-122"/>
                <a:cs typeface="DM Sans" pitchFamily="34" charset="-120"/>
              </a:rPr>
              <a:t> Mô hình CNN đạt độ chính xác ~92% trên tập kiểm định, giải quyết tốt bài toán phân loại.</a:t>
            </a:r>
            <a:endParaRPr lang="en-US" sz="1000" dirty="0"/>
          </a:p>
        </p:txBody>
      </p:sp>
      <p:sp>
        <p:nvSpPr>
          <p:cNvPr id="5" name="Text 3"/>
          <p:cNvSpPr/>
          <p:nvPr/>
        </p:nvSpPr>
        <p:spPr>
          <a:xfrm>
            <a:off x="460058" y="1977985"/>
            <a:ext cx="6694765" cy="420529"/>
          </a:xfrm>
          <a:prstGeom prst="rect">
            <a:avLst/>
          </a:prstGeom>
          <a:noFill/>
          <a:ln/>
        </p:spPr>
        <p:txBody>
          <a:bodyPr wrap="square" lIns="0" tIns="0" rIns="0" bIns="0" rtlCol="0" anchor="t"/>
          <a:lstStyle/>
          <a:p>
            <a:pPr algn="l" marL="342900" indent="-342900">
              <a:lnSpc>
                <a:spcPts val="1650"/>
              </a:lnSpc>
              <a:buSzPct val="100000"/>
              <a:buChar char="•"/>
            </a:pPr>
            <a:r>
              <a:rPr lang="en-US" sz="1000" dirty="0">
                <a:solidFill>
                  <a:srgbClr val="E04F00"/>
                </a:solidFill>
                <a:latin typeface="DM Sans" pitchFamily="34" charset="0"/>
                <a:ea typeface="DM Sans" pitchFamily="34" charset="-122"/>
                <a:cs typeface="DM Sans" pitchFamily="34" charset="-120"/>
              </a:rPr>
              <a:t>Chiến lược Huấn luyện:</a:t>
            </a:r>
            <a:pPr algn="l" indent="0" marL="0">
              <a:lnSpc>
                <a:spcPts val="1650"/>
              </a:lnSpc>
              <a:buNone/>
            </a:pPr>
            <a:r>
              <a:rPr lang="en-US" sz="1000" dirty="0">
                <a:solidFill>
                  <a:srgbClr val="383838"/>
                </a:solidFill>
                <a:latin typeface="DM Sans" pitchFamily="34" charset="0"/>
                <a:ea typeface="DM Sans" pitchFamily="34" charset="-122"/>
                <a:cs typeface="DM Sans" pitchFamily="34" charset="-120"/>
              </a:rPr>
              <a:t> Kết hợp Data Augmentation, Batch Normalization, Dropout kiểm soát hiệu quả quá khớp.</a:t>
            </a:r>
            <a:endParaRPr lang="en-US" sz="1000" dirty="0"/>
          </a:p>
        </p:txBody>
      </p:sp>
      <p:sp>
        <p:nvSpPr>
          <p:cNvPr id="6" name="Text 4"/>
          <p:cNvSpPr/>
          <p:nvPr/>
        </p:nvSpPr>
        <p:spPr>
          <a:xfrm>
            <a:off x="460058" y="2444472"/>
            <a:ext cx="6694765" cy="210264"/>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E04F00"/>
                </a:solidFill>
                <a:latin typeface="DM Sans" pitchFamily="34" charset="0"/>
                <a:ea typeface="DM Sans" pitchFamily="34" charset="-122"/>
                <a:cs typeface="DM Sans" pitchFamily="34" charset="-120"/>
              </a:rPr>
              <a:t>Tính ứng dụng:</a:t>
            </a:r>
            <a:pPr algn="l" indent="0" marL="0">
              <a:lnSpc>
                <a:spcPts val="1650"/>
              </a:lnSpc>
              <a:buNone/>
            </a:pPr>
            <a:r>
              <a:rPr lang="en-US" sz="1000" dirty="0">
                <a:solidFill>
                  <a:srgbClr val="383838"/>
                </a:solidFill>
                <a:latin typeface="DM Sans" pitchFamily="34" charset="0"/>
                <a:ea typeface="DM Sans" pitchFamily="34" charset="-122"/>
                <a:cs typeface="DM Sans" pitchFamily="34" charset="-120"/>
              </a:rPr>
              <a:t> Ứng dụng web Gradio hoạt động ổn định, dự đoán thời gian thực.</a:t>
            </a:r>
            <a:endParaRPr lang="en-US" sz="1000" dirty="0"/>
          </a:p>
        </p:txBody>
      </p:sp>
      <p:sp>
        <p:nvSpPr>
          <p:cNvPr id="7" name="Text 5"/>
          <p:cNvSpPr/>
          <p:nvPr/>
        </p:nvSpPr>
        <p:spPr>
          <a:xfrm>
            <a:off x="460058" y="2786182"/>
            <a:ext cx="2070378" cy="258723"/>
          </a:xfrm>
          <a:prstGeom prst="rect">
            <a:avLst/>
          </a:prstGeom>
          <a:noFill/>
          <a:ln/>
        </p:spPr>
        <p:txBody>
          <a:bodyPr wrap="none" lIns="0" tIns="0" rIns="0" bIns="0" rtlCol="0" anchor="t"/>
          <a:lstStyle/>
          <a:p>
            <a:pPr algn="l" indent="0" marL="0">
              <a:lnSpc>
                <a:spcPts val="2000"/>
              </a:lnSpc>
              <a:buNone/>
            </a:pPr>
            <a:r>
              <a:rPr lang="en-US" sz="1600" dirty="0">
                <a:solidFill>
                  <a:srgbClr val="020202"/>
                </a:solidFill>
                <a:latin typeface="PT Serif" pitchFamily="34" charset="0"/>
                <a:ea typeface="PT Serif" pitchFamily="34" charset="-122"/>
                <a:cs typeface="PT Serif" pitchFamily="34" charset="-120"/>
              </a:rPr>
              <a:t>5.2. Hạn chế</a:t>
            </a:r>
            <a:endParaRPr lang="en-US" sz="1600" dirty="0"/>
          </a:p>
        </p:txBody>
      </p:sp>
      <p:sp>
        <p:nvSpPr>
          <p:cNvPr id="8" name="Text 6"/>
          <p:cNvSpPr/>
          <p:nvPr/>
        </p:nvSpPr>
        <p:spPr>
          <a:xfrm>
            <a:off x="460058" y="3176349"/>
            <a:ext cx="6694765" cy="210264"/>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83838"/>
                </a:solidFill>
                <a:latin typeface="DM Sans" pitchFamily="34" charset="0"/>
                <a:ea typeface="DM Sans" pitchFamily="34" charset="-122"/>
                <a:cs typeface="DM Sans" pitchFamily="34" charset="-120"/>
              </a:rPr>
              <a:t>Dao động trong Validation Loss.</a:t>
            </a:r>
            <a:endParaRPr lang="en-US" sz="1000" dirty="0"/>
          </a:p>
        </p:txBody>
      </p:sp>
      <p:sp>
        <p:nvSpPr>
          <p:cNvPr id="9" name="Text 7"/>
          <p:cNvSpPr/>
          <p:nvPr/>
        </p:nvSpPr>
        <p:spPr>
          <a:xfrm>
            <a:off x="460058" y="3432572"/>
            <a:ext cx="6694765" cy="210264"/>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83838"/>
                </a:solidFill>
                <a:latin typeface="DM Sans" pitchFamily="34" charset="0"/>
                <a:ea typeface="DM Sans" pitchFamily="34" charset="-122"/>
                <a:cs typeface="DM Sans" pitchFamily="34" charset="-120"/>
              </a:rPr>
              <a:t>Độ nhạy với dữ liệu nhiễu (hình vẽ tay, nền phức tạp).</a:t>
            </a:r>
            <a:endParaRPr lang="en-US" sz="1000" dirty="0"/>
          </a:p>
        </p:txBody>
      </p:sp>
      <p:sp>
        <p:nvSpPr>
          <p:cNvPr id="10" name="Text 8"/>
          <p:cNvSpPr/>
          <p:nvPr/>
        </p:nvSpPr>
        <p:spPr>
          <a:xfrm>
            <a:off x="7483197" y="1121331"/>
            <a:ext cx="2070378" cy="258723"/>
          </a:xfrm>
          <a:prstGeom prst="rect">
            <a:avLst/>
          </a:prstGeom>
          <a:noFill/>
          <a:ln/>
        </p:spPr>
        <p:txBody>
          <a:bodyPr wrap="none" lIns="0" tIns="0" rIns="0" bIns="0" rtlCol="0" anchor="t"/>
          <a:lstStyle/>
          <a:p>
            <a:pPr algn="l" indent="0" marL="0">
              <a:lnSpc>
                <a:spcPts val="2000"/>
              </a:lnSpc>
              <a:buNone/>
            </a:pPr>
            <a:r>
              <a:rPr lang="en-US" sz="1600" dirty="0">
                <a:solidFill>
                  <a:srgbClr val="020202"/>
                </a:solidFill>
                <a:latin typeface="PT Serif" pitchFamily="34" charset="0"/>
                <a:ea typeface="PT Serif" pitchFamily="34" charset="-122"/>
                <a:cs typeface="PT Serif" pitchFamily="34" charset="-120"/>
              </a:rPr>
              <a:t>5.3. Hướng phát triển</a:t>
            </a:r>
            <a:endParaRPr lang="en-US" sz="1600" dirty="0"/>
          </a:p>
        </p:txBody>
      </p:sp>
      <p:sp>
        <p:nvSpPr>
          <p:cNvPr id="11" name="Text 9"/>
          <p:cNvSpPr/>
          <p:nvPr/>
        </p:nvSpPr>
        <p:spPr>
          <a:xfrm>
            <a:off x="7483197" y="1511498"/>
            <a:ext cx="6694765" cy="210264"/>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E04F00"/>
                </a:solidFill>
                <a:latin typeface="DM Sans" pitchFamily="34" charset="0"/>
                <a:ea typeface="DM Sans" pitchFamily="34" charset="-122"/>
                <a:cs typeface="DM Sans" pitchFamily="34" charset="-120"/>
              </a:rPr>
              <a:t>Cải thiện Dữ liệu:</a:t>
            </a:r>
            <a:pPr algn="l" indent="0" marL="0">
              <a:lnSpc>
                <a:spcPts val="1650"/>
              </a:lnSpc>
              <a:buNone/>
            </a:pPr>
            <a:r>
              <a:rPr lang="en-US" sz="1000" dirty="0">
                <a:solidFill>
                  <a:srgbClr val="383838"/>
                </a:solidFill>
                <a:latin typeface="DM Sans" pitchFamily="34" charset="0"/>
                <a:ea typeface="DM Sans" pitchFamily="34" charset="-122"/>
                <a:cs typeface="DM Sans" pitchFamily="34" charset="-120"/>
              </a:rPr>
              <a:t> Mở rộng với hình vẽ tay, áp dụng MixUp/CutMix.</a:t>
            </a:r>
            <a:endParaRPr lang="en-US" sz="1000" dirty="0"/>
          </a:p>
        </p:txBody>
      </p:sp>
      <p:sp>
        <p:nvSpPr>
          <p:cNvPr id="12" name="Text 10"/>
          <p:cNvSpPr/>
          <p:nvPr/>
        </p:nvSpPr>
        <p:spPr>
          <a:xfrm>
            <a:off x="7483197" y="1767721"/>
            <a:ext cx="6694765" cy="420529"/>
          </a:xfrm>
          <a:prstGeom prst="rect">
            <a:avLst/>
          </a:prstGeom>
          <a:noFill/>
          <a:ln/>
        </p:spPr>
        <p:txBody>
          <a:bodyPr wrap="square" lIns="0" tIns="0" rIns="0" bIns="0" rtlCol="0" anchor="t"/>
          <a:lstStyle/>
          <a:p>
            <a:pPr algn="l" marL="342900" indent="-342900">
              <a:lnSpc>
                <a:spcPts val="1650"/>
              </a:lnSpc>
              <a:buSzPct val="100000"/>
              <a:buChar char="•"/>
            </a:pPr>
            <a:r>
              <a:rPr lang="en-US" sz="1000" dirty="0">
                <a:solidFill>
                  <a:srgbClr val="E04F00"/>
                </a:solidFill>
                <a:latin typeface="DM Sans" pitchFamily="34" charset="0"/>
                <a:ea typeface="DM Sans" pitchFamily="34" charset="-122"/>
                <a:cs typeface="DM Sans" pitchFamily="34" charset="-120"/>
              </a:rPr>
              <a:t>Tối ưu hóa Kiến trúc:</a:t>
            </a:r>
            <a:pPr algn="l" indent="0" marL="0">
              <a:lnSpc>
                <a:spcPts val="1650"/>
              </a:lnSpc>
              <a:buNone/>
            </a:pPr>
            <a:r>
              <a:rPr lang="en-US" sz="1000" dirty="0">
                <a:solidFill>
                  <a:srgbClr val="383838"/>
                </a:solidFill>
                <a:latin typeface="DM Sans" pitchFamily="34" charset="0"/>
                <a:ea typeface="DM Sans" pitchFamily="34" charset="-122"/>
                <a:cs typeface="DM Sans" pitchFamily="34" charset="-120"/>
              </a:rPr>
              <a:t> Thử nghiệm Transfer Learning (MobileNetV2, EfficientNet), tinh chỉnh siêu tham số tự động.</a:t>
            </a:r>
            <a:endParaRPr lang="en-US" sz="1000" dirty="0"/>
          </a:p>
        </p:txBody>
      </p:sp>
      <p:sp>
        <p:nvSpPr>
          <p:cNvPr id="13" name="Text 11"/>
          <p:cNvSpPr/>
          <p:nvPr/>
        </p:nvSpPr>
        <p:spPr>
          <a:xfrm>
            <a:off x="7483197" y="2234208"/>
            <a:ext cx="6694765" cy="210264"/>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E04F00"/>
                </a:solidFill>
                <a:latin typeface="DM Sans" pitchFamily="34" charset="0"/>
                <a:ea typeface="DM Sans" pitchFamily="34" charset="-122"/>
                <a:cs typeface="DM Sans" pitchFamily="34" charset="-120"/>
              </a:rPr>
              <a:t>Mở rộng Bài toán:</a:t>
            </a:r>
            <a:pPr algn="l" indent="0" marL="0">
              <a:lnSpc>
                <a:spcPts val="1650"/>
              </a:lnSpc>
              <a:buNone/>
            </a:pPr>
            <a:r>
              <a:rPr lang="en-US" sz="1000" dirty="0">
                <a:solidFill>
                  <a:srgbClr val="383838"/>
                </a:solidFill>
                <a:latin typeface="DM Sans" pitchFamily="34" charset="0"/>
                <a:ea typeface="DM Sans" pitchFamily="34" charset="-122"/>
                <a:cs typeface="DM Sans" pitchFamily="34" charset="-120"/>
              </a:rPr>
              <a:t> Phát triển Object Detection (YOLO, SSD), tích hợp tính năng tính chu vi/diện tích.</a:t>
            </a:r>
            <a:endParaRPr lang="en-US" sz="1000" dirty="0"/>
          </a:p>
        </p:txBody>
      </p:sp>
      <p:pic>
        <p:nvPicPr>
          <p:cNvPr id="14" name="Image 0" descr="preencoded.png">    </p:cNvPr>
          <p:cNvPicPr>
            <a:picLocks noChangeAspect="1"/>
          </p:cNvPicPr>
          <p:nvPr/>
        </p:nvPicPr>
        <p:blipFill>
          <a:blip r:embed="rId1"/>
          <a:stretch>
            <a:fillRect/>
          </a:stretch>
        </p:blipFill>
        <p:spPr>
          <a:xfrm>
            <a:off x="7483197" y="2592348"/>
            <a:ext cx="6694765" cy="66947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06748"/>
            <a:ext cx="5954197"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Tóm tắt </a:t>
            </a:r>
            <a:endParaRPr lang="en-US" sz="4650" dirty="0"/>
          </a:p>
        </p:txBody>
      </p:sp>
      <p:sp>
        <p:nvSpPr>
          <p:cNvPr id="3" name="Text 1"/>
          <p:cNvSpPr/>
          <p:nvPr/>
        </p:nvSpPr>
        <p:spPr>
          <a:xfrm>
            <a:off x="793790" y="280463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Nghiên cứu này trình bày việc xây dựng và triển khai một hệ thống học sâu nhằm giải quyết bài toán phân loại tự động các hình học toán học 2D cơ bản. Đối tượng nghiên cứu bao gồm 8 lớp hình học: hình tròn, hình diều, hình bình hành, hình chữ nhật, hình thoi, hình vuông, hình thang và hình tam giác.</a:t>
            </a:r>
            <a:endParaRPr lang="en-US" sz="1750" dirty="0"/>
          </a:p>
        </p:txBody>
      </p:sp>
      <p:sp>
        <p:nvSpPr>
          <p:cNvPr id="4" name="Shape 2"/>
          <p:cNvSpPr/>
          <p:nvPr/>
        </p:nvSpPr>
        <p:spPr>
          <a:xfrm>
            <a:off x="793790" y="4148495"/>
            <a:ext cx="4196358" cy="2474357"/>
          </a:xfrm>
          <a:prstGeom prst="roundRect">
            <a:avLst>
              <a:gd name="adj" fmla="val 5913"/>
            </a:avLst>
          </a:prstGeom>
          <a:solidFill>
            <a:srgbClr val="FFFFFF"/>
          </a:solidFill>
          <a:ln w="30480">
            <a:solidFill>
              <a:srgbClr val="D8D4D4"/>
            </a:solidFill>
            <a:prstDash val="solid"/>
          </a:ln>
        </p:spPr>
      </p:sp>
      <p:sp>
        <p:nvSpPr>
          <p:cNvPr id="5" name="Shape 3"/>
          <p:cNvSpPr/>
          <p:nvPr/>
        </p:nvSpPr>
        <p:spPr>
          <a:xfrm>
            <a:off x="763310" y="4148495"/>
            <a:ext cx="121920" cy="2474357"/>
          </a:xfrm>
          <a:prstGeom prst="roundRect">
            <a:avLst>
              <a:gd name="adj" fmla="val 27907"/>
            </a:avLst>
          </a:prstGeom>
          <a:solidFill>
            <a:srgbClr val="E04F00"/>
          </a:solidFill>
          <a:ln/>
        </p:spPr>
      </p:sp>
      <p:sp>
        <p:nvSpPr>
          <p:cNvPr id="6" name="Text 4"/>
          <p:cNvSpPr/>
          <p:nvPr/>
        </p:nvSpPr>
        <p:spPr>
          <a:xfrm>
            <a:off x="1142524" y="440578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Phương pháp</a:t>
            </a:r>
            <a:endParaRPr lang="en-US" sz="2300" dirty="0"/>
          </a:p>
        </p:txBody>
      </p:sp>
      <p:sp>
        <p:nvSpPr>
          <p:cNvPr id="7" name="Text 5"/>
          <p:cNvSpPr/>
          <p:nvPr/>
        </p:nvSpPr>
        <p:spPr>
          <a:xfrm>
            <a:off x="1142524" y="4913948"/>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Sử dụng kiến trúc Mạng nơ-ron tích chập (CNN) trên nền tảng TensorFlow/Keras.</a:t>
            </a:r>
            <a:endParaRPr lang="en-US" sz="1750" dirty="0"/>
          </a:p>
        </p:txBody>
      </p:sp>
      <p:sp>
        <p:nvSpPr>
          <p:cNvPr id="8" name="Shape 6"/>
          <p:cNvSpPr/>
          <p:nvPr/>
        </p:nvSpPr>
        <p:spPr>
          <a:xfrm>
            <a:off x="5216962" y="4148495"/>
            <a:ext cx="4196358" cy="2474357"/>
          </a:xfrm>
          <a:prstGeom prst="roundRect">
            <a:avLst>
              <a:gd name="adj" fmla="val 5913"/>
            </a:avLst>
          </a:prstGeom>
          <a:solidFill>
            <a:srgbClr val="FFFFFF"/>
          </a:solidFill>
          <a:ln w="30480">
            <a:solidFill>
              <a:srgbClr val="D8D4D4"/>
            </a:solidFill>
            <a:prstDash val="solid"/>
          </a:ln>
        </p:spPr>
      </p:sp>
      <p:sp>
        <p:nvSpPr>
          <p:cNvPr id="9" name="Shape 7"/>
          <p:cNvSpPr/>
          <p:nvPr/>
        </p:nvSpPr>
        <p:spPr>
          <a:xfrm>
            <a:off x="5186482" y="4148495"/>
            <a:ext cx="121920" cy="2474357"/>
          </a:xfrm>
          <a:prstGeom prst="roundRect">
            <a:avLst>
              <a:gd name="adj" fmla="val 27907"/>
            </a:avLst>
          </a:prstGeom>
          <a:solidFill>
            <a:srgbClr val="E04F00"/>
          </a:solidFill>
          <a:ln/>
        </p:spPr>
      </p:sp>
      <p:sp>
        <p:nvSpPr>
          <p:cNvPr id="10" name="Text 8"/>
          <p:cNvSpPr/>
          <p:nvPr/>
        </p:nvSpPr>
        <p:spPr>
          <a:xfrm>
            <a:off x="5565696" y="440578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Dữ liệu</a:t>
            </a:r>
            <a:endParaRPr lang="en-US" sz="2300" dirty="0"/>
          </a:p>
        </p:txBody>
      </p:sp>
      <p:sp>
        <p:nvSpPr>
          <p:cNvPr id="11" name="Text 9"/>
          <p:cNvSpPr/>
          <p:nvPr/>
        </p:nvSpPr>
        <p:spPr>
          <a:xfrm>
            <a:off x="5565696" y="4913948"/>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Thu thập từ "Geometric Shapes Mathematics" trên Kaggle, ảnh đơn sắc và đa sắc trên nền trắng.</a:t>
            </a:r>
            <a:endParaRPr lang="en-US" sz="1750" dirty="0"/>
          </a:p>
        </p:txBody>
      </p:sp>
      <p:sp>
        <p:nvSpPr>
          <p:cNvPr id="12" name="Shape 10"/>
          <p:cNvSpPr/>
          <p:nvPr/>
        </p:nvSpPr>
        <p:spPr>
          <a:xfrm>
            <a:off x="9640133" y="4148495"/>
            <a:ext cx="4196358" cy="2474357"/>
          </a:xfrm>
          <a:prstGeom prst="roundRect">
            <a:avLst>
              <a:gd name="adj" fmla="val 5913"/>
            </a:avLst>
          </a:prstGeom>
          <a:solidFill>
            <a:srgbClr val="FFFFFF"/>
          </a:solidFill>
          <a:ln w="30480">
            <a:solidFill>
              <a:srgbClr val="D8D4D4"/>
            </a:solidFill>
            <a:prstDash val="solid"/>
          </a:ln>
        </p:spPr>
      </p:sp>
      <p:sp>
        <p:nvSpPr>
          <p:cNvPr id="13" name="Shape 11"/>
          <p:cNvSpPr/>
          <p:nvPr/>
        </p:nvSpPr>
        <p:spPr>
          <a:xfrm>
            <a:off x="9609653" y="4148495"/>
            <a:ext cx="121920" cy="2474357"/>
          </a:xfrm>
          <a:prstGeom prst="roundRect">
            <a:avLst>
              <a:gd name="adj" fmla="val 27907"/>
            </a:avLst>
          </a:prstGeom>
          <a:solidFill>
            <a:srgbClr val="E04F00"/>
          </a:solidFill>
          <a:ln/>
        </p:spPr>
      </p:sp>
      <p:sp>
        <p:nvSpPr>
          <p:cNvPr id="14" name="Text 12"/>
          <p:cNvSpPr/>
          <p:nvPr/>
        </p:nvSpPr>
        <p:spPr>
          <a:xfrm>
            <a:off x="9988868" y="440578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Tiền xử lý</a:t>
            </a:r>
            <a:endParaRPr lang="en-US" sz="2300" dirty="0"/>
          </a:p>
        </p:txBody>
      </p:sp>
      <p:sp>
        <p:nvSpPr>
          <p:cNvPr id="15" name="Text 13"/>
          <p:cNvSpPr/>
          <p:nvPr/>
        </p:nvSpPr>
        <p:spPr>
          <a:xfrm>
            <a:off x="9988868" y="4913948"/>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Chuẩn hóa pixel [0, 1], thay đổi kích thước 224x224, tăng cường dữ liệu (xoay, dịch chuyển, biến dạng, lật).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62463"/>
          </a:xfrm>
          <a:prstGeom prst="rect">
            <a:avLst/>
          </a:prstGeom>
        </p:spPr>
      </p:pic>
      <p:sp>
        <p:nvSpPr>
          <p:cNvPr id="3" name="Text 0"/>
          <p:cNvSpPr/>
          <p:nvPr/>
        </p:nvSpPr>
        <p:spPr>
          <a:xfrm>
            <a:off x="717471" y="3126105"/>
            <a:ext cx="6889552" cy="672703"/>
          </a:xfrm>
          <a:prstGeom prst="rect">
            <a:avLst/>
          </a:prstGeom>
          <a:noFill/>
          <a:ln/>
        </p:spPr>
        <p:txBody>
          <a:bodyPr wrap="none" lIns="0" tIns="0" rIns="0" bIns="0" rtlCol="0" anchor="t"/>
          <a:lstStyle/>
          <a:p>
            <a:pPr algn="l" indent="0" marL="0">
              <a:lnSpc>
                <a:spcPts val="5250"/>
              </a:lnSpc>
              <a:buNone/>
            </a:pPr>
            <a:r>
              <a:rPr lang="en-US" sz="4200" dirty="0">
                <a:solidFill>
                  <a:srgbClr val="020202"/>
                </a:solidFill>
                <a:latin typeface="PT Serif" pitchFamily="34" charset="0"/>
                <a:ea typeface="PT Serif" pitchFamily="34" charset="-122"/>
                <a:cs typeface="PT Serif" pitchFamily="34" charset="-120"/>
              </a:rPr>
              <a:t>Kiến trúc Mô hình &amp; Kết quả</a:t>
            </a:r>
            <a:endParaRPr lang="en-US" sz="4200" dirty="0"/>
          </a:p>
        </p:txBody>
      </p:sp>
      <p:sp>
        <p:nvSpPr>
          <p:cNvPr id="4" name="Shape 1"/>
          <p:cNvSpPr/>
          <p:nvPr/>
        </p:nvSpPr>
        <p:spPr>
          <a:xfrm>
            <a:off x="717471" y="4106228"/>
            <a:ext cx="4261842" cy="2673072"/>
          </a:xfrm>
          <a:prstGeom prst="roundRect">
            <a:avLst>
              <a:gd name="adj" fmla="val 1150"/>
            </a:avLst>
          </a:prstGeom>
          <a:solidFill>
            <a:srgbClr val="F2EEEE"/>
          </a:solidFill>
          <a:ln/>
        </p:spPr>
      </p:sp>
      <p:sp>
        <p:nvSpPr>
          <p:cNvPr id="5" name="Shape 2"/>
          <p:cNvSpPr/>
          <p:nvPr/>
        </p:nvSpPr>
        <p:spPr>
          <a:xfrm>
            <a:off x="922377" y="4311134"/>
            <a:ext cx="614958" cy="614958"/>
          </a:xfrm>
          <a:prstGeom prst="roundRect">
            <a:avLst>
              <a:gd name="adj" fmla="val 14867821"/>
            </a:avLst>
          </a:prstGeom>
          <a:solidFill>
            <a:srgbClr val="E04F00"/>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1446" y="4480203"/>
            <a:ext cx="276701" cy="276701"/>
          </a:xfrm>
          <a:prstGeom prst="rect">
            <a:avLst/>
          </a:prstGeom>
        </p:spPr>
      </p:pic>
      <p:sp>
        <p:nvSpPr>
          <p:cNvPr id="7" name="Text 3"/>
          <p:cNvSpPr/>
          <p:nvPr/>
        </p:nvSpPr>
        <p:spPr>
          <a:xfrm>
            <a:off x="922377" y="5130998"/>
            <a:ext cx="2690574" cy="336352"/>
          </a:xfrm>
          <a:prstGeom prst="rect">
            <a:avLst/>
          </a:prstGeom>
          <a:noFill/>
          <a:ln/>
        </p:spPr>
        <p:txBody>
          <a:bodyPr wrap="none" lIns="0" tIns="0" rIns="0" bIns="0" rtlCol="0" anchor="t"/>
          <a:lstStyle/>
          <a:p>
            <a:pPr algn="l" indent="0" marL="0">
              <a:lnSpc>
                <a:spcPts val="2600"/>
              </a:lnSpc>
              <a:buNone/>
            </a:pPr>
            <a:r>
              <a:rPr lang="en-US" sz="2100" dirty="0">
                <a:solidFill>
                  <a:srgbClr val="383838"/>
                </a:solidFill>
                <a:latin typeface="PT Serif" pitchFamily="34" charset="0"/>
                <a:ea typeface="PT Serif" pitchFamily="34" charset="-122"/>
                <a:cs typeface="PT Serif" pitchFamily="34" charset="-120"/>
              </a:rPr>
              <a:t>Kiến trúc Mạng CNN</a:t>
            </a:r>
            <a:endParaRPr lang="en-US" sz="2100" dirty="0"/>
          </a:p>
        </p:txBody>
      </p:sp>
      <p:sp>
        <p:nvSpPr>
          <p:cNvPr id="8" name="Text 4"/>
          <p:cNvSpPr/>
          <p:nvPr/>
        </p:nvSpPr>
        <p:spPr>
          <a:xfrm>
            <a:off x="922377" y="5590342"/>
            <a:ext cx="3852029" cy="984052"/>
          </a:xfrm>
          <a:prstGeom prst="rect">
            <a:avLst/>
          </a:prstGeom>
          <a:noFill/>
          <a:ln/>
        </p:spPr>
        <p:txBody>
          <a:bodyPr wrap="squar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Gồm 4 khối trích xuất đặc trưng, lớp tích chập, chuẩn hóa theo lô, gộp cực đại, Dropout.</a:t>
            </a:r>
            <a:endParaRPr lang="en-US" sz="1600" dirty="0"/>
          </a:p>
        </p:txBody>
      </p:sp>
      <p:sp>
        <p:nvSpPr>
          <p:cNvPr id="9" name="Shape 5"/>
          <p:cNvSpPr/>
          <p:nvPr/>
        </p:nvSpPr>
        <p:spPr>
          <a:xfrm>
            <a:off x="5184219" y="4106228"/>
            <a:ext cx="4261842" cy="2673072"/>
          </a:xfrm>
          <a:prstGeom prst="roundRect">
            <a:avLst>
              <a:gd name="adj" fmla="val 1150"/>
            </a:avLst>
          </a:prstGeom>
          <a:solidFill>
            <a:srgbClr val="F2EEEE"/>
          </a:solidFill>
          <a:ln/>
        </p:spPr>
      </p:sp>
      <p:sp>
        <p:nvSpPr>
          <p:cNvPr id="10" name="Shape 6"/>
          <p:cNvSpPr/>
          <p:nvPr/>
        </p:nvSpPr>
        <p:spPr>
          <a:xfrm>
            <a:off x="5389126" y="4311134"/>
            <a:ext cx="614958" cy="614958"/>
          </a:xfrm>
          <a:prstGeom prst="roundRect">
            <a:avLst>
              <a:gd name="adj" fmla="val 14867821"/>
            </a:avLst>
          </a:prstGeom>
          <a:solidFill>
            <a:srgbClr val="E04F00"/>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8195" y="4480203"/>
            <a:ext cx="276701" cy="276701"/>
          </a:xfrm>
          <a:prstGeom prst="rect">
            <a:avLst/>
          </a:prstGeom>
        </p:spPr>
      </p:pic>
      <p:sp>
        <p:nvSpPr>
          <p:cNvPr id="12" name="Text 7"/>
          <p:cNvSpPr/>
          <p:nvPr/>
        </p:nvSpPr>
        <p:spPr>
          <a:xfrm>
            <a:off x="5389126" y="5130998"/>
            <a:ext cx="2690574" cy="336352"/>
          </a:xfrm>
          <a:prstGeom prst="rect">
            <a:avLst/>
          </a:prstGeom>
          <a:noFill/>
          <a:ln/>
        </p:spPr>
        <p:txBody>
          <a:bodyPr wrap="none" lIns="0" tIns="0" rIns="0" bIns="0" rtlCol="0" anchor="t"/>
          <a:lstStyle/>
          <a:p>
            <a:pPr algn="l" indent="0" marL="0">
              <a:lnSpc>
                <a:spcPts val="2600"/>
              </a:lnSpc>
              <a:buNone/>
            </a:pPr>
            <a:r>
              <a:rPr lang="en-US" sz="2100" dirty="0">
                <a:solidFill>
                  <a:srgbClr val="383838"/>
                </a:solidFill>
                <a:latin typeface="PT Serif" pitchFamily="34" charset="0"/>
                <a:ea typeface="PT Serif" pitchFamily="34" charset="-122"/>
                <a:cs typeface="PT Serif" pitchFamily="34" charset="-120"/>
              </a:rPr>
              <a:t>Tối ưu hóa</a:t>
            </a:r>
            <a:endParaRPr lang="en-US" sz="2100" dirty="0"/>
          </a:p>
        </p:txBody>
      </p:sp>
      <p:sp>
        <p:nvSpPr>
          <p:cNvPr id="13" name="Text 8"/>
          <p:cNvSpPr/>
          <p:nvPr/>
        </p:nvSpPr>
        <p:spPr>
          <a:xfrm>
            <a:off x="5389126" y="5590342"/>
            <a:ext cx="3852029" cy="656034"/>
          </a:xfrm>
          <a:prstGeom prst="rect">
            <a:avLst/>
          </a:prstGeom>
          <a:noFill/>
          <a:ln/>
        </p:spPr>
        <p:txBody>
          <a:bodyPr wrap="squar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Thuật toán Adam (tốc độ học 0.001), hàm mất mát Categorical Crossentropy.</a:t>
            </a:r>
            <a:endParaRPr lang="en-US" sz="1600" dirty="0"/>
          </a:p>
        </p:txBody>
      </p:sp>
      <p:sp>
        <p:nvSpPr>
          <p:cNvPr id="14" name="Shape 9"/>
          <p:cNvSpPr/>
          <p:nvPr/>
        </p:nvSpPr>
        <p:spPr>
          <a:xfrm>
            <a:off x="9650968" y="4106228"/>
            <a:ext cx="4261842" cy="2673072"/>
          </a:xfrm>
          <a:prstGeom prst="roundRect">
            <a:avLst>
              <a:gd name="adj" fmla="val 1150"/>
            </a:avLst>
          </a:prstGeom>
          <a:solidFill>
            <a:srgbClr val="F2EEEE"/>
          </a:solidFill>
          <a:ln/>
        </p:spPr>
      </p:sp>
      <p:sp>
        <p:nvSpPr>
          <p:cNvPr id="15" name="Shape 10"/>
          <p:cNvSpPr/>
          <p:nvPr/>
        </p:nvSpPr>
        <p:spPr>
          <a:xfrm>
            <a:off x="9855875" y="4311134"/>
            <a:ext cx="614958" cy="614958"/>
          </a:xfrm>
          <a:prstGeom prst="roundRect">
            <a:avLst>
              <a:gd name="adj" fmla="val 14867821"/>
            </a:avLst>
          </a:prstGeom>
          <a:solidFill>
            <a:srgbClr val="E04F00"/>
          </a:solidFill>
          <a:ln/>
        </p:spPr>
      </p:sp>
      <p:pic>
        <p:nvPicPr>
          <p:cNvPr id="16"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4943" y="4480203"/>
            <a:ext cx="276701" cy="276701"/>
          </a:xfrm>
          <a:prstGeom prst="rect">
            <a:avLst/>
          </a:prstGeom>
        </p:spPr>
      </p:pic>
      <p:sp>
        <p:nvSpPr>
          <p:cNvPr id="17" name="Text 11"/>
          <p:cNvSpPr/>
          <p:nvPr/>
        </p:nvSpPr>
        <p:spPr>
          <a:xfrm>
            <a:off x="9855875" y="5130998"/>
            <a:ext cx="2690574" cy="336352"/>
          </a:xfrm>
          <a:prstGeom prst="rect">
            <a:avLst/>
          </a:prstGeom>
          <a:noFill/>
          <a:ln/>
        </p:spPr>
        <p:txBody>
          <a:bodyPr wrap="none" lIns="0" tIns="0" rIns="0" bIns="0" rtlCol="0" anchor="t"/>
          <a:lstStyle/>
          <a:p>
            <a:pPr algn="l" indent="0" marL="0">
              <a:lnSpc>
                <a:spcPts val="2600"/>
              </a:lnSpc>
              <a:buNone/>
            </a:pPr>
            <a:r>
              <a:rPr lang="en-US" sz="2100" dirty="0">
                <a:solidFill>
                  <a:srgbClr val="383838"/>
                </a:solidFill>
                <a:latin typeface="PT Serif" pitchFamily="34" charset="0"/>
                <a:ea typeface="PT Serif" pitchFamily="34" charset="-122"/>
                <a:cs typeface="PT Serif" pitchFamily="34" charset="-120"/>
              </a:rPr>
              <a:t>Kết quả</a:t>
            </a:r>
            <a:endParaRPr lang="en-US" sz="2100" dirty="0"/>
          </a:p>
        </p:txBody>
      </p:sp>
      <p:sp>
        <p:nvSpPr>
          <p:cNvPr id="18" name="Text 12"/>
          <p:cNvSpPr/>
          <p:nvPr/>
        </p:nvSpPr>
        <p:spPr>
          <a:xfrm>
            <a:off x="9855875" y="5590342"/>
            <a:ext cx="3852029" cy="656034"/>
          </a:xfrm>
          <a:prstGeom prst="rect">
            <a:avLst/>
          </a:prstGeom>
          <a:noFill/>
          <a:ln/>
        </p:spPr>
        <p:txBody>
          <a:bodyPr wrap="squar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Mô hình đạt hiệu suất cao, phân biệt tốt các hình học tương đồng.</a:t>
            </a:r>
            <a:endParaRPr lang="en-US" sz="1600" dirty="0"/>
          </a:p>
        </p:txBody>
      </p:sp>
      <p:sp>
        <p:nvSpPr>
          <p:cNvPr id="19" name="Text 13"/>
          <p:cNvSpPr/>
          <p:nvPr/>
        </p:nvSpPr>
        <p:spPr>
          <a:xfrm>
            <a:off x="717471" y="7009924"/>
            <a:ext cx="13195459" cy="656034"/>
          </a:xfrm>
          <a:prstGeom prst="rect">
            <a:avLst/>
          </a:prstGeom>
          <a:noFill/>
          <a:ln/>
        </p:spPr>
        <p:txBody>
          <a:bodyPr wrap="squar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Nghiên cứu tích hợp mô hình đã huấn luyện vào ứng dụng cho phép người dùng tải ảnh và nhận kết quả dự đoán cùng độ tin cậy trong thời gian thực.</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68511" y="368022"/>
            <a:ext cx="3514011" cy="439102"/>
          </a:xfrm>
          <a:prstGeom prst="rect">
            <a:avLst/>
          </a:prstGeom>
          <a:noFill/>
          <a:ln/>
        </p:spPr>
        <p:txBody>
          <a:bodyPr wrap="none" lIns="0" tIns="0" rIns="0" bIns="0" rtlCol="0" anchor="t"/>
          <a:lstStyle/>
          <a:p>
            <a:pPr algn="l" indent="0" marL="0">
              <a:lnSpc>
                <a:spcPts val="3450"/>
              </a:lnSpc>
              <a:buNone/>
            </a:pPr>
            <a:r>
              <a:rPr lang="en-US" sz="2750" dirty="0">
                <a:solidFill>
                  <a:srgbClr val="020202"/>
                </a:solidFill>
                <a:latin typeface="PT Serif" pitchFamily="34" charset="0"/>
                <a:ea typeface="PT Serif" pitchFamily="34" charset="-122"/>
                <a:cs typeface="PT Serif" pitchFamily="34" charset="-120"/>
              </a:rPr>
              <a:t>1. Giới thiệu</a:t>
            </a:r>
            <a:endParaRPr lang="en-US" sz="2750" dirty="0"/>
          </a:p>
        </p:txBody>
      </p:sp>
      <p:sp>
        <p:nvSpPr>
          <p:cNvPr id="3" name="Text 1"/>
          <p:cNvSpPr/>
          <p:nvPr/>
        </p:nvSpPr>
        <p:spPr>
          <a:xfrm>
            <a:off x="468511" y="1141690"/>
            <a:ext cx="2325648" cy="263485"/>
          </a:xfrm>
          <a:prstGeom prst="rect">
            <a:avLst/>
          </a:prstGeom>
          <a:noFill/>
          <a:ln/>
        </p:spPr>
        <p:txBody>
          <a:bodyPr wrap="none" lIns="0" tIns="0" rIns="0" bIns="0" rtlCol="0" anchor="t"/>
          <a:lstStyle/>
          <a:p>
            <a:pPr algn="l" indent="0" marL="0">
              <a:lnSpc>
                <a:spcPts val="2050"/>
              </a:lnSpc>
              <a:buNone/>
            </a:pPr>
            <a:r>
              <a:rPr lang="en-US" sz="1650" dirty="0">
                <a:solidFill>
                  <a:srgbClr val="020202"/>
                </a:solidFill>
                <a:latin typeface="PT Serif" pitchFamily="34" charset="0"/>
                <a:ea typeface="PT Serif" pitchFamily="34" charset="-122"/>
                <a:cs typeface="PT Serif" pitchFamily="34" charset="-120"/>
              </a:rPr>
              <a:t>1.1. Bối cảnh nghiên cứu</a:t>
            </a:r>
            <a:endParaRPr lang="en-US" sz="1650" dirty="0"/>
          </a:p>
        </p:txBody>
      </p:sp>
      <p:sp>
        <p:nvSpPr>
          <p:cNvPr id="4" name="Text 2"/>
          <p:cNvSpPr/>
          <p:nvPr/>
        </p:nvSpPr>
        <p:spPr>
          <a:xfrm>
            <a:off x="468511" y="1539002"/>
            <a:ext cx="6683454" cy="642223"/>
          </a:xfrm>
          <a:prstGeom prst="rect">
            <a:avLst/>
          </a:prstGeom>
          <a:noFill/>
          <a:ln/>
        </p:spPr>
        <p:txBody>
          <a:bodyPr wrap="square" lIns="0" tIns="0" rIns="0" bIns="0" rtlCol="0" anchor="t"/>
          <a:lstStyle/>
          <a:p>
            <a:pPr algn="l" indent="0" marL="0">
              <a:lnSpc>
                <a:spcPts val="1650"/>
              </a:lnSpc>
              <a:buNone/>
            </a:pPr>
            <a:r>
              <a:rPr lang="en-US" sz="1050" dirty="0">
                <a:solidFill>
                  <a:srgbClr val="383838"/>
                </a:solidFill>
                <a:latin typeface="DM Sans" pitchFamily="34" charset="0"/>
                <a:ea typeface="DM Sans" pitchFamily="34" charset="-122"/>
                <a:cs typeface="DM Sans" pitchFamily="34" charset="-120"/>
              </a:rPr>
              <a:t>Thị giác máy tính và Học sâu đã đạt nhiều tiến bộ, đặc biệt trong giáo dục và số hóa tài liệu. Nhu cầu tự động nhận dạng và phân loại hình học từ hình ảnh rất quan trọng để xây dựng hệ thống giải toán tự động, công cụ giảng dạy trực quan và số hóa bản vẽ kỹ thuật.</a:t>
            </a:r>
            <a:endParaRPr lang="en-US" sz="1050" dirty="0"/>
          </a:p>
        </p:txBody>
      </p:sp>
      <p:pic>
        <p:nvPicPr>
          <p:cNvPr id="5" name="Image 0" descr="preencoded.png">    </p:cNvPr>
          <p:cNvPicPr>
            <a:picLocks noChangeAspect="1"/>
          </p:cNvPicPr>
          <p:nvPr/>
        </p:nvPicPr>
        <p:blipFill>
          <a:blip r:embed="rId1"/>
          <a:stretch>
            <a:fillRect/>
          </a:stretch>
        </p:blipFill>
        <p:spPr>
          <a:xfrm>
            <a:off x="468511" y="2331720"/>
            <a:ext cx="6683454" cy="6683454"/>
          </a:xfrm>
          <a:prstGeom prst="rect">
            <a:avLst/>
          </a:prstGeom>
        </p:spPr>
      </p:pic>
      <p:sp>
        <p:nvSpPr>
          <p:cNvPr id="6" name="Text 3"/>
          <p:cNvSpPr/>
          <p:nvPr/>
        </p:nvSpPr>
        <p:spPr>
          <a:xfrm>
            <a:off x="7486055" y="1141690"/>
            <a:ext cx="2108359" cy="263485"/>
          </a:xfrm>
          <a:prstGeom prst="rect">
            <a:avLst/>
          </a:prstGeom>
          <a:noFill/>
          <a:ln/>
        </p:spPr>
        <p:txBody>
          <a:bodyPr wrap="none" lIns="0" tIns="0" rIns="0" bIns="0" rtlCol="0" anchor="t"/>
          <a:lstStyle/>
          <a:p>
            <a:pPr algn="l" indent="0" marL="0">
              <a:lnSpc>
                <a:spcPts val="2050"/>
              </a:lnSpc>
              <a:buNone/>
            </a:pPr>
            <a:r>
              <a:rPr lang="en-US" sz="1650" dirty="0">
                <a:solidFill>
                  <a:srgbClr val="020202"/>
                </a:solidFill>
                <a:latin typeface="PT Serif" pitchFamily="34" charset="0"/>
                <a:ea typeface="PT Serif" pitchFamily="34" charset="-122"/>
                <a:cs typeface="PT Serif" pitchFamily="34" charset="-120"/>
              </a:rPr>
              <a:t>1.2. Phát biểu bài toán</a:t>
            </a:r>
            <a:endParaRPr lang="en-US" sz="1650" dirty="0"/>
          </a:p>
        </p:txBody>
      </p:sp>
      <p:sp>
        <p:nvSpPr>
          <p:cNvPr id="7" name="Text 4"/>
          <p:cNvSpPr/>
          <p:nvPr/>
        </p:nvSpPr>
        <p:spPr>
          <a:xfrm>
            <a:off x="7486055" y="1539002"/>
            <a:ext cx="6683454" cy="428149"/>
          </a:xfrm>
          <a:prstGeom prst="rect">
            <a:avLst/>
          </a:prstGeom>
          <a:noFill/>
          <a:ln/>
        </p:spPr>
        <p:txBody>
          <a:bodyPr wrap="square" lIns="0" tIns="0" rIns="0" bIns="0" rtlCol="0" anchor="t"/>
          <a:lstStyle/>
          <a:p>
            <a:pPr algn="l" indent="0" marL="0">
              <a:lnSpc>
                <a:spcPts val="1650"/>
              </a:lnSpc>
              <a:buNone/>
            </a:pPr>
            <a:r>
              <a:rPr lang="en-US" sz="1050" dirty="0">
                <a:solidFill>
                  <a:srgbClr val="383838"/>
                </a:solidFill>
                <a:latin typeface="DM Sans" pitchFamily="34" charset="0"/>
                <a:ea typeface="DM Sans" pitchFamily="34" charset="-122"/>
                <a:cs typeface="DM Sans" pitchFamily="34" charset="-120"/>
              </a:rPr>
              <a:t>Xây dựng hệ thống phân loại đa lớp cho 8 hình học phẳng cơ bản: Hình tròn, Hình diều, Hình bình hành, Hình chữ nhật, Hình thoi, Hình vuông, Hình thang và Hình tam giác.</a:t>
            </a:r>
            <a:endParaRPr lang="en-US" sz="1050" dirty="0"/>
          </a:p>
        </p:txBody>
      </p:sp>
      <p:sp>
        <p:nvSpPr>
          <p:cNvPr id="8" name="Text 5"/>
          <p:cNvSpPr/>
          <p:nvPr/>
        </p:nvSpPr>
        <p:spPr>
          <a:xfrm>
            <a:off x="7486055" y="2087523"/>
            <a:ext cx="6683454" cy="214074"/>
          </a:xfrm>
          <a:prstGeom prst="rect">
            <a:avLst/>
          </a:prstGeom>
          <a:noFill/>
          <a:ln/>
        </p:spPr>
        <p:txBody>
          <a:bodyPr wrap="none" lIns="0" tIns="0" rIns="0" bIns="0" rtlCol="0" anchor="t"/>
          <a:lstStyle/>
          <a:p>
            <a:pPr algn="l" indent="0" marL="0">
              <a:lnSpc>
                <a:spcPts val="1650"/>
              </a:lnSpc>
              <a:buNone/>
            </a:pPr>
            <a:r>
              <a:rPr lang="en-US" sz="1050" dirty="0">
                <a:solidFill>
                  <a:srgbClr val="383838"/>
                </a:solidFill>
                <a:latin typeface="DM Sans" pitchFamily="34" charset="0"/>
                <a:ea typeface="DM Sans" pitchFamily="34" charset="-122"/>
                <a:cs typeface="DM Sans" pitchFamily="34" charset="-120"/>
              </a:rPr>
              <a:t>Thách thức: sự tương đồng cao giữa các lớp và biến đổi không gian (xoay, tịnh tiến, tỷ lệ).</a:t>
            </a:r>
            <a:endParaRPr lang="en-US" sz="1050" dirty="0"/>
          </a:p>
        </p:txBody>
      </p:sp>
      <p:pic>
        <p:nvPicPr>
          <p:cNvPr id="9" name="Image 1" descr="preencoded.png">    </p:cNvPr>
          <p:cNvPicPr>
            <a:picLocks noChangeAspect="1"/>
          </p:cNvPicPr>
          <p:nvPr/>
        </p:nvPicPr>
        <p:blipFill>
          <a:blip r:embed="rId2"/>
          <a:stretch>
            <a:fillRect/>
          </a:stretch>
        </p:blipFill>
        <p:spPr>
          <a:xfrm>
            <a:off x="7486055" y="2452092"/>
            <a:ext cx="6683454" cy="66834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79108" y="376357"/>
            <a:ext cx="5452705" cy="449104"/>
          </a:xfrm>
          <a:prstGeom prst="rect">
            <a:avLst/>
          </a:prstGeom>
          <a:noFill/>
          <a:ln/>
        </p:spPr>
        <p:txBody>
          <a:bodyPr wrap="none" lIns="0" tIns="0" rIns="0" bIns="0" rtlCol="0" anchor="t"/>
          <a:lstStyle/>
          <a:p>
            <a:pPr algn="l" indent="0" marL="0">
              <a:lnSpc>
                <a:spcPts val="3500"/>
              </a:lnSpc>
              <a:buNone/>
            </a:pPr>
            <a:r>
              <a:rPr lang="en-US" sz="2800" dirty="0">
                <a:solidFill>
                  <a:srgbClr val="020202"/>
                </a:solidFill>
                <a:latin typeface="PT Serif" pitchFamily="34" charset="0"/>
                <a:ea typeface="PT Serif" pitchFamily="34" charset="-122"/>
                <a:cs typeface="PT Serif" pitchFamily="34" charset="-120"/>
              </a:rPr>
              <a:t>Phương pháp tiếp cận &amp; Mục tiêu</a:t>
            </a:r>
            <a:endParaRPr lang="en-US" sz="2800" dirty="0"/>
          </a:p>
        </p:txBody>
      </p:sp>
      <p:sp>
        <p:nvSpPr>
          <p:cNvPr id="3" name="Text 1"/>
          <p:cNvSpPr/>
          <p:nvPr/>
        </p:nvSpPr>
        <p:spPr>
          <a:xfrm>
            <a:off x="479108" y="1167527"/>
            <a:ext cx="2524244" cy="269438"/>
          </a:xfrm>
          <a:prstGeom prst="rect">
            <a:avLst/>
          </a:prstGeom>
          <a:noFill/>
          <a:ln/>
        </p:spPr>
        <p:txBody>
          <a:bodyPr wrap="none" lIns="0" tIns="0" rIns="0" bIns="0" rtlCol="0" anchor="t"/>
          <a:lstStyle/>
          <a:p>
            <a:pPr algn="l" indent="0" marL="0">
              <a:lnSpc>
                <a:spcPts val="2100"/>
              </a:lnSpc>
              <a:buNone/>
            </a:pPr>
            <a:r>
              <a:rPr lang="en-US" sz="1650" dirty="0">
                <a:solidFill>
                  <a:srgbClr val="020202"/>
                </a:solidFill>
                <a:latin typeface="PT Serif" pitchFamily="34" charset="0"/>
                <a:ea typeface="PT Serif" pitchFamily="34" charset="-122"/>
                <a:cs typeface="PT Serif" pitchFamily="34" charset="-120"/>
              </a:rPr>
              <a:t>1.3. Phương pháp tiếp cận</a:t>
            </a:r>
            <a:endParaRPr lang="en-US" sz="1650" dirty="0"/>
          </a:p>
        </p:txBody>
      </p:sp>
      <p:sp>
        <p:nvSpPr>
          <p:cNvPr id="4" name="Text 2"/>
          <p:cNvSpPr/>
          <p:nvPr/>
        </p:nvSpPr>
        <p:spPr>
          <a:xfrm>
            <a:off x="479108" y="1573768"/>
            <a:ext cx="6669167" cy="219075"/>
          </a:xfrm>
          <a:prstGeom prst="rect">
            <a:avLst/>
          </a:prstGeom>
          <a:noFill/>
          <a:ln/>
        </p:spPr>
        <p:txBody>
          <a:bodyPr wrap="none" lIns="0" tIns="0" rIns="0" bIns="0" rtlCol="0" anchor="t"/>
          <a:lstStyle/>
          <a:p>
            <a:pPr algn="l" indent="0" marL="0">
              <a:lnSpc>
                <a:spcPts val="1700"/>
              </a:lnSpc>
              <a:buNone/>
            </a:pPr>
            <a:r>
              <a:rPr lang="en-US" sz="1050" dirty="0">
                <a:solidFill>
                  <a:srgbClr val="383838"/>
                </a:solidFill>
                <a:latin typeface="DM Sans" pitchFamily="34" charset="0"/>
                <a:ea typeface="DM Sans" pitchFamily="34" charset="-122"/>
                <a:cs typeface="DM Sans" pitchFamily="34" charset="-120"/>
              </a:rPr>
              <a:t>Sử dụng Mạng nơ-ron tích chập (CNN) vì khả năng trích xuất đặc trưng tự động từ hình ảnh.</a:t>
            </a:r>
            <a:endParaRPr lang="en-US" sz="1050" dirty="0"/>
          </a:p>
        </p:txBody>
      </p:sp>
      <p:sp>
        <p:nvSpPr>
          <p:cNvPr id="5" name="Text 3"/>
          <p:cNvSpPr/>
          <p:nvPr/>
        </p:nvSpPr>
        <p:spPr>
          <a:xfrm>
            <a:off x="479108" y="1915954"/>
            <a:ext cx="6669167" cy="438150"/>
          </a:xfrm>
          <a:prstGeom prst="rect">
            <a:avLst/>
          </a:prstGeom>
          <a:noFill/>
          <a:ln/>
        </p:spPr>
        <p:txBody>
          <a:bodyPr wrap="square" lIns="0" tIns="0" rIns="0" bIns="0" rtlCol="0" anchor="t"/>
          <a:lstStyle/>
          <a:p>
            <a:pPr algn="l" indent="0" marL="0">
              <a:lnSpc>
                <a:spcPts val="1700"/>
              </a:lnSpc>
              <a:buNone/>
            </a:pPr>
            <a:r>
              <a:rPr lang="en-US" sz="1050" dirty="0">
                <a:solidFill>
                  <a:srgbClr val="383838"/>
                </a:solidFill>
                <a:latin typeface="DM Sans" pitchFamily="34" charset="0"/>
                <a:ea typeface="DM Sans" pitchFamily="34" charset="-122"/>
                <a:cs typeface="DM Sans" pitchFamily="34" charset="-120"/>
              </a:rPr>
              <a:t>Sử dụng TensorFlow và Keras để thiết kế và huấn luyện mô hình với các kỹ thuật hiện đại như Chuẩn hóa theo lô và Dropout.</a:t>
            </a:r>
            <a:endParaRPr lang="en-US" sz="1050" dirty="0"/>
          </a:p>
        </p:txBody>
      </p:sp>
      <p:pic>
        <p:nvPicPr>
          <p:cNvPr id="6" name="Image 0" descr="preencoded.png">    </p:cNvPr>
          <p:cNvPicPr>
            <a:picLocks noChangeAspect="1"/>
          </p:cNvPicPr>
          <p:nvPr/>
        </p:nvPicPr>
        <p:blipFill>
          <a:blip r:embed="rId1"/>
          <a:stretch>
            <a:fillRect/>
          </a:stretch>
        </p:blipFill>
        <p:spPr>
          <a:xfrm>
            <a:off x="479108" y="2508052"/>
            <a:ext cx="6669167" cy="6669167"/>
          </a:xfrm>
          <a:prstGeom prst="rect">
            <a:avLst/>
          </a:prstGeom>
        </p:spPr>
      </p:pic>
      <p:sp>
        <p:nvSpPr>
          <p:cNvPr id="7" name="Text 4"/>
          <p:cNvSpPr/>
          <p:nvPr/>
        </p:nvSpPr>
        <p:spPr>
          <a:xfrm>
            <a:off x="7489746" y="1167527"/>
            <a:ext cx="2485549" cy="269438"/>
          </a:xfrm>
          <a:prstGeom prst="rect">
            <a:avLst/>
          </a:prstGeom>
          <a:noFill/>
          <a:ln/>
        </p:spPr>
        <p:txBody>
          <a:bodyPr wrap="none" lIns="0" tIns="0" rIns="0" bIns="0" rtlCol="0" anchor="t"/>
          <a:lstStyle/>
          <a:p>
            <a:pPr algn="l" indent="0" marL="0">
              <a:lnSpc>
                <a:spcPts val="2100"/>
              </a:lnSpc>
              <a:buNone/>
            </a:pPr>
            <a:r>
              <a:rPr lang="en-US" sz="1650" dirty="0">
                <a:solidFill>
                  <a:srgbClr val="020202"/>
                </a:solidFill>
                <a:latin typeface="PT Serif" pitchFamily="34" charset="0"/>
                <a:ea typeface="PT Serif" pitchFamily="34" charset="-122"/>
                <a:cs typeface="PT Serif" pitchFamily="34" charset="-120"/>
              </a:rPr>
              <a:t>1.4. Mục tiêu và Đóng góp</a:t>
            </a:r>
            <a:endParaRPr lang="en-US" sz="1650" dirty="0"/>
          </a:p>
        </p:txBody>
      </p:sp>
      <p:sp>
        <p:nvSpPr>
          <p:cNvPr id="8" name="Text 5"/>
          <p:cNvSpPr/>
          <p:nvPr/>
        </p:nvSpPr>
        <p:spPr>
          <a:xfrm>
            <a:off x="7489746" y="1573768"/>
            <a:ext cx="6669167" cy="219075"/>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83838"/>
                </a:solidFill>
                <a:latin typeface="DM Sans" pitchFamily="34" charset="0"/>
                <a:ea typeface="DM Sans" pitchFamily="34" charset="-122"/>
                <a:cs typeface="DM Sans" pitchFamily="34" charset="-120"/>
              </a:rPr>
              <a:t>Xây dựng quy trình xử lý dữ liệu và tăng cường dữ liệu.</a:t>
            </a:r>
            <a:endParaRPr lang="en-US" sz="1050" dirty="0"/>
          </a:p>
        </p:txBody>
      </p:sp>
      <p:sp>
        <p:nvSpPr>
          <p:cNvPr id="9" name="Text 6"/>
          <p:cNvSpPr/>
          <p:nvPr/>
        </p:nvSpPr>
        <p:spPr>
          <a:xfrm>
            <a:off x="7489746" y="1840706"/>
            <a:ext cx="6669167" cy="219075"/>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83838"/>
                </a:solidFill>
                <a:latin typeface="DM Sans" pitchFamily="34" charset="0"/>
                <a:ea typeface="DM Sans" pitchFamily="34" charset="-122"/>
                <a:cs typeface="DM Sans" pitchFamily="34" charset="-120"/>
              </a:rPr>
              <a:t>Tối ưu hóa kiến trúc mô hình CNN để đạt độ chính xác cao.</a:t>
            </a:r>
            <a:endParaRPr lang="en-US" sz="1050" dirty="0"/>
          </a:p>
        </p:txBody>
      </p:sp>
      <p:sp>
        <p:nvSpPr>
          <p:cNvPr id="10" name="Text 7"/>
          <p:cNvSpPr/>
          <p:nvPr/>
        </p:nvSpPr>
        <p:spPr>
          <a:xfrm>
            <a:off x="7489746" y="2107644"/>
            <a:ext cx="6669167" cy="219075"/>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83838"/>
                </a:solidFill>
                <a:latin typeface="DM Sans" pitchFamily="34" charset="0"/>
                <a:ea typeface="DM Sans" pitchFamily="34" charset="-122"/>
                <a:cs typeface="DM Sans" pitchFamily="34" charset="-120"/>
              </a:rPr>
              <a:t>Đánh giá thực nghiệm hiệu năng mô hình.</a:t>
            </a:r>
            <a:endParaRPr lang="en-US" sz="1050" dirty="0"/>
          </a:p>
        </p:txBody>
      </p:sp>
      <p:sp>
        <p:nvSpPr>
          <p:cNvPr id="11" name="Text 8"/>
          <p:cNvSpPr/>
          <p:nvPr/>
        </p:nvSpPr>
        <p:spPr>
          <a:xfrm>
            <a:off x="7489746" y="2374583"/>
            <a:ext cx="6669167" cy="219075"/>
          </a:xfrm>
          <a:prstGeom prst="rect">
            <a:avLst/>
          </a:prstGeom>
          <a:noFill/>
          <a:ln/>
        </p:spPr>
        <p:txBody>
          <a:bodyPr wrap="none" lIns="0" tIns="0" rIns="0" bIns="0" rtlCol="0" anchor="t"/>
          <a:lstStyle/>
          <a:p>
            <a:pPr algn="l" marL="342900" indent="-342900">
              <a:lnSpc>
                <a:spcPts val="1700"/>
              </a:lnSpc>
              <a:buSzPct val="100000"/>
              <a:buChar char="•"/>
            </a:pPr>
            <a:r>
              <a:rPr lang="en-US" sz="1050" dirty="0">
                <a:solidFill>
                  <a:srgbClr val="383838"/>
                </a:solidFill>
                <a:latin typeface="DM Sans" pitchFamily="34" charset="0"/>
                <a:ea typeface="DM Sans" pitchFamily="34" charset="-122"/>
                <a:cs typeface="DM Sans" pitchFamily="34" charset="-120"/>
              </a:rPr>
              <a:t>Triển khai ứng dụng tương tác thực tiễn.</a:t>
            </a:r>
            <a:endParaRPr lang="en-US" sz="1050" dirty="0"/>
          </a:p>
        </p:txBody>
      </p:sp>
      <p:pic>
        <p:nvPicPr>
          <p:cNvPr id="12" name="Image 1" descr="preencoded.png">    </p:cNvPr>
          <p:cNvPicPr>
            <a:picLocks noChangeAspect="1"/>
          </p:cNvPicPr>
          <p:nvPr/>
        </p:nvPicPr>
        <p:blipFill>
          <a:blip r:embed="rId2"/>
          <a:stretch>
            <a:fillRect/>
          </a:stretch>
        </p:blipFill>
        <p:spPr>
          <a:xfrm>
            <a:off x="7489746" y="2747605"/>
            <a:ext cx="6669167" cy="66691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886"/>
          </a:xfrm>
          <a:prstGeom prst="rect">
            <a:avLst/>
          </a:prstGeom>
        </p:spPr>
      </p:pic>
      <p:sp>
        <p:nvSpPr>
          <p:cNvPr id="3" name="Text 0"/>
          <p:cNvSpPr/>
          <p:nvPr/>
        </p:nvSpPr>
        <p:spPr>
          <a:xfrm>
            <a:off x="6092190" y="476012"/>
            <a:ext cx="4731187" cy="568047"/>
          </a:xfrm>
          <a:prstGeom prst="rect">
            <a:avLst/>
          </a:prstGeom>
          <a:noFill/>
          <a:ln/>
        </p:spPr>
        <p:txBody>
          <a:bodyPr wrap="none" lIns="0" tIns="0" rIns="0" bIns="0" rtlCol="0" anchor="t"/>
          <a:lstStyle/>
          <a:p>
            <a:pPr algn="l" indent="0" marL="0">
              <a:lnSpc>
                <a:spcPts val="4450"/>
              </a:lnSpc>
              <a:buNone/>
            </a:pPr>
            <a:r>
              <a:rPr lang="en-US" sz="3550" dirty="0">
                <a:solidFill>
                  <a:srgbClr val="020202"/>
                </a:solidFill>
                <a:latin typeface="PT Serif" pitchFamily="34" charset="0"/>
                <a:ea typeface="PT Serif" pitchFamily="34" charset="-122"/>
                <a:cs typeface="PT Serif" pitchFamily="34" charset="-120"/>
              </a:rPr>
              <a:t>2. Dữ liệu và Tiền xử lý</a:t>
            </a:r>
            <a:endParaRPr lang="en-US" sz="3550" dirty="0"/>
          </a:p>
        </p:txBody>
      </p:sp>
      <p:sp>
        <p:nvSpPr>
          <p:cNvPr id="4" name="Shape 1"/>
          <p:cNvSpPr/>
          <p:nvPr/>
        </p:nvSpPr>
        <p:spPr>
          <a:xfrm>
            <a:off x="6092190" y="1563172"/>
            <a:ext cx="3879652" cy="2781776"/>
          </a:xfrm>
          <a:prstGeom prst="roundRect">
            <a:avLst>
              <a:gd name="adj" fmla="val 3945"/>
            </a:avLst>
          </a:prstGeom>
          <a:solidFill>
            <a:srgbClr val="FFFFFF"/>
          </a:solidFill>
          <a:ln/>
        </p:spPr>
      </p:sp>
      <p:sp>
        <p:nvSpPr>
          <p:cNvPr id="5" name="Shape 2"/>
          <p:cNvSpPr/>
          <p:nvPr/>
        </p:nvSpPr>
        <p:spPr>
          <a:xfrm>
            <a:off x="6092190" y="1540312"/>
            <a:ext cx="3879652" cy="91440"/>
          </a:xfrm>
          <a:prstGeom prst="roundRect">
            <a:avLst>
              <a:gd name="adj" fmla="val 28397"/>
            </a:avLst>
          </a:prstGeom>
          <a:solidFill>
            <a:srgbClr val="E04F00"/>
          </a:solidFill>
          <a:ln/>
        </p:spPr>
      </p:sp>
      <p:sp>
        <p:nvSpPr>
          <p:cNvPr id="6" name="Shape 3"/>
          <p:cNvSpPr/>
          <p:nvPr/>
        </p:nvSpPr>
        <p:spPr>
          <a:xfrm>
            <a:off x="7772340" y="1303615"/>
            <a:ext cx="519232" cy="519232"/>
          </a:xfrm>
          <a:prstGeom prst="roundRect">
            <a:avLst>
              <a:gd name="adj" fmla="val 176106"/>
            </a:avLst>
          </a:prstGeom>
          <a:solidFill>
            <a:srgbClr val="E04F00"/>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8074" y="1459349"/>
            <a:ext cx="207645" cy="207645"/>
          </a:xfrm>
          <a:prstGeom prst="rect">
            <a:avLst/>
          </a:prstGeom>
        </p:spPr>
      </p:pic>
      <p:sp>
        <p:nvSpPr>
          <p:cNvPr id="8" name="Text 4"/>
          <p:cNvSpPr/>
          <p:nvPr/>
        </p:nvSpPr>
        <p:spPr>
          <a:xfrm>
            <a:off x="6288048" y="1995845"/>
            <a:ext cx="2501384" cy="283964"/>
          </a:xfrm>
          <a:prstGeom prst="rect">
            <a:avLst/>
          </a:prstGeom>
          <a:noFill/>
          <a:ln/>
        </p:spPr>
        <p:txBody>
          <a:bodyPr wrap="none" lIns="0" tIns="0" rIns="0" bIns="0" rtlCol="0" anchor="t"/>
          <a:lstStyle/>
          <a:p>
            <a:pPr algn="l" indent="0" marL="0">
              <a:lnSpc>
                <a:spcPts val="2200"/>
              </a:lnSpc>
              <a:buNone/>
            </a:pPr>
            <a:r>
              <a:rPr lang="en-US" sz="1750" dirty="0">
                <a:solidFill>
                  <a:srgbClr val="383838"/>
                </a:solidFill>
                <a:latin typeface="PT Serif" pitchFamily="34" charset="0"/>
                <a:ea typeface="PT Serif" pitchFamily="34" charset="-122"/>
                <a:cs typeface="PT Serif" pitchFamily="34" charset="-120"/>
              </a:rPr>
              <a:t>Tổng quan về Bộ dữ liệu</a:t>
            </a:r>
            <a:endParaRPr lang="en-US" sz="1750" dirty="0"/>
          </a:p>
        </p:txBody>
      </p:sp>
      <p:sp>
        <p:nvSpPr>
          <p:cNvPr id="9" name="Text 5"/>
          <p:cNvSpPr/>
          <p:nvPr/>
        </p:nvSpPr>
        <p:spPr>
          <a:xfrm>
            <a:off x="6288048" y="2383631"/>
            <a:ext cx="3487936" cy="1107758"/>
          </a:xfrm>
          <a:prstGeom prst="rect">
            <a:avLst/>
          </a:prstGeom>
          <a:noFill/>
          <a:ln/>
        </p:spPr>
        <p:txBody>
          <a:bodyPr wrap="square" lIns="0" tIns="0" rIns="0" bIns="0" rtlCol="0" anchor="t"/>
          <a:lstStyle/>
          <a:p>
            <a:pPr algn="l" indent="0" marL="0">
              <a:lnSpc>
                <a:spcPts val="2150"/>
              </a:lnSpc>
              <a:buNone/>
            </a:pPr>
            <a:r>
              <a:rPr lang="en-US" sz="1350" dirty="0">
                <a:solidFill>
                  <a:srgbClr val="383838"/>
                </a:solidFill>
                <a:latin typeface="DM Sans" pitchFamily="34" charset="0"/>
                <a:ea typeface="DM Sans" pitchFamily="34" charset="-122"/>
                <a:cs typeface="DM Sans" pitchFamily="34" charset="-120"/>
              </a:rPr>
              <a:t>"Geometric Shapes Mathematics" (Kaggle/reevald) gồm 8 lớp hình học: Circle, Kite, Parallelogram, Rectangle, Rhombus, Square, Trapezoid, Triangle.</a:t>
            </a:r>
            <a:endParaRPr lang="en-US" sz="1350" dirty="0"/>
          </a:p>
        </p:txBody>
      </p:sp>
      <p:sp>
        <p:nvSpPr>
          <p:cNvPr id="10" name="Text 6"/>
          <p:cNvSpPr/>
          <p:nvPr/>
        </p:nvSpPr>
        <p:spPr>
          <a:xfrm>
            <a:off x="6288048" y="3595211"/>
            <a:ext cx="3487936" cy="553879"/>
          </a:xfrm>
          <a:prstGeom prst="rect">
            <a:avLst/>
          </a:prstGeom>
          <a:noFill/>
          <a:ln/>
        </p:spPr>
        <p:txBody>
          <a:bodyPr wrap="square" lIns="0" tIns="0" rIns="0" bIns="0" rtlCol="0" anchor="t"/>
          <a:lstStyle/>
          <a:p>
            <a:pPr algn="l" indent="0" marL="0">
              <a:lnSpc>
                <a:spcPts val="2150"/>
              </a:lnSpc>
              <a:buNone/>
            </a:pPr>
            <a:r>
              <a:rPr lang="en-US" sz="1350" dirty="0">
                <a:solidFill>
                  <a:srgbClr val="383838"/>
                </a:solidFill>
                <a:latin typeface="DM Sans" pitchFamily="34" charset="0"/>
                <a:ea typeface="DM Sans" pitchFamily="34" charset="-122"/>
                <a:cs typeface="DM Sans" pitchFamily="34" charset="-120"/>
              </a:rPr>
              <a:t>Dữ liệu chia thành 3 tập: Training, Validation, Test để đánh giá khách quan.</a:t>
            </a:r>
            <a:endParaRPr lang="en-US" sz="1350" dirty="0"/>
          </a:p>
        </p:txBody>
      </p:sp>
      <p:sp>
        <p:nvSpPr>
          <p:cNvPr id="11" name="Shape 7"/>
          <p:cNvSpPr/>
          <p:nvPr/>
        </p:nvSpPr>
        <p:spPr>
          <a:xfrm>
            <a:off x="10144839" y="1563172"/>
            <a:ext cx="3879771" cy="2781776"/>
          </a:xfrm>
          <a:prstGeom prst="roundRect">
            <a:avLst>
              <a:gd name="adj" fmla="val 3945"/>
            </a:avLst>
          </a:prstGeom>
          <a:solidFill>
            <a:srgbClr val="FFFFFF"/>
          </a:solidFill>
          <a:ln/>
        </p:spPr>
      </p:sp>
      <p:sp>
        <p:nvSpPr>
          <p:cNvPr id="12" name="Shape 8"/>
          <p:cNvSpPr/>
          <p:nvPr/>
        </p:nvSpPr>
        <p:spPr>
          <a:xfrm>
            <a:off x="10144839" y="1540312"/>
            <a:ext cx="3879771" cy="91440"/>
          </a:xfrm>
          <a:prstGeom prst="roundRect">
            <a:avLst>
              <a:gd name="adj" fmla="val 28397"/>
            </a:avLst>
          </a:prstGeom>
          <a:solidFill>
            <a:srgbClr val="E04F00"/>
          </a:solidFill>
          <a:ln/>
        </p:spPr>
      </p:sp>
      <p:sp>
        <p:nvSpPr>
          <p:cNvPr id="13" name="Shape 9"/>
          <p:cNvSpPr/>
          <p:nvPr/>
        </p:nvSpPr>
        <p:spPr>
          <a:xfrm>
            <a:off x="11825109" y="1303615"/>
            <a:ext cx="519232" cy="519232"/>
          </a:xfrm>
          <a:prstGeom prst="roundRect">
            <a:avLst>
              <a:gd name="adj" fmla="val 176106"/>
            </a:avLst>
          </a:prstGeom>
          <a:solidFill>
            <a:srgbClr val="E04F00"/>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80843" y="1459349"/>
            <a:ext cx="207645" cy="207645"/>
          </a:xfrm>
          <a:prstGeom prst="rect">
            <a:avLst/>
          </a:prstGeom>
        </p:spPr>
      </p:pic>
      <p:sp>
        <p:nvSpPr>
          <p:cNvPr id="15" name="Text 10"/>
          <p:cNvSpPr/>
          <p:nvPr/>
        </p:nvSpPr>
        <p:spPr>
          <a:xfrm>
            <a:off x="10340697" y="1995845"/>
            <a:ext cx="2271951" cy="283964"/>
          </a:xfrm>
          <a:prstGeom prst="rect">
            <a:avLst/>
          </a:prstGeom>
          <a:noFill/>
          <a:ln/>
        </p:spPr>
        <p:txBody>
          <a:bodyPr wrap="none" lIns="0" tIns="0" rIns="0" bIns="0" rtlCol="0" anchor="t"/>
          <a:lstStyle/>
          <a:p>
            <a:pPr algn="l" indent="0" marL="0">
              <a:lnSpc>
                <a:spcPts val="2200"/>
              </a:lnSpc>
              <a:buNone/>
            </a:pPr>
            <a:r>
              <a:rPr lang="en-US" sz="1750" dirty="0">
                <a:solidFill>
                  <a:srgbClr val="383838"/>
                </a:solidFill>
                <a:latin typeface="PT Serif" pitchFamily="34" charset="0"/>
                <a:ea typeface="PT Serif" pitchFamily="34" charset="-122"/>
                <a:cs typeface="PT Serif" pitchFamily="34" charset="-120"/>
              </a:rPr>
              <a:t>Tiền xử lý dữ liệu</a:t>
            </a:r>
            <a:endParaRPr lang="en-US" sz="1750" dirty="0"/>
          </a:p>
        </p:txBody>
      </p:sp>
      <p:sp>
        <p:nvSpPr>
          <p:cNvPr id="16" name="Text 11"/>
          <p:cNvSpPr/>
          <p:nvPr/>
        </p:nvSpPr>
        <p:spPr>
          <a:xfrm>
            <a:off x="10340697" y="2383631"/>
            <a:ext cx="3488055" cy="276939"/>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83838"/>
                </a:solidFill>
                <a:latin typeface="DM Sans" pitchFamily="34" charset="0"/>
                <a:ea typeface="DM Sans" pitchFamily="34" charset="-122"/>
                <a:cs typeface="DM Sans" pitchFamily="34" charset="-120"/>
              </a:rPr>
              <a:t>Thay đổi kích thước: 224x224 pixels.</a:t>
            </a:r>
            <a:endParaRPr lang="en-US" sz="1350" dirty="0"/>
          </a:p>
        </p:txBody>
      </p:sp>
      <p:sp>
        <p:nvSpPr>
          <p:cNvPr id="17" name="Text 12"/>
          <p:cNvSpPr/>
          <p:nvPr/>
        </p:nvSpPr>
        <p:spPr>
          <a:xfrm>
            <a:off x="10340697" y="2721054"/>
            <a:ext cx="3488055" cy="553879"/>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383838"/>
                </a:solidFill>
                <a:latin typeface="DM Sans" pitchFamily="34" charset="0"/>
                <a:ea typeface="DM Sans" pitchFamily="34" charset="-122"/>
                <a:cs typeface="DM Sans" pitchFamily="34" charset="-120"/>
              </a:rPr>
              <a:t>Chuẩn hóa giá trị: pixel [0, 255] về [0, 1] ($x_{norm} = x_{original} / 255$).</a:t>
            </a:r>
            <a:endParaRPr lang="en-US" sz="1350" dirty="0"/>
          </a:p>
        </p:txBody>
      </p:sp>
      <p:sp>
        <p:nvSpPr>
          <p:cNvPr id="18" name="Text 13"/>
          <p:cNvSpPr/>
          <p:nvPr/>
        </p:nvSpPr>
        <p:spPr>
          <a:xfrm>
            <a:off x="10340697" y="3335417"/>
            <a:ext cx="3488055" cy="553879"/>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383838"/>
                </a:solidFill>
                <a:latin typeface="DM Sans" pitchFamily="34" charset="0"/>
                <a:ea typeface="DM Sans" pitchFamily="34" charset="-122"/>
                <a:cs typeface="DM Sans" pitchFamily="34" charset="-120"/>
              </a:rPr>
              <a:t>Mã hóa nhãn: Vector one-hot cho phân loại đa lớp.</a:t>
            </a:r>
            <a:endParaRPr lang="en-US" sz="1350" dirty="0"/>
          </a:p>
        </p:txBody>
      </p:sp>
      <p:sp>
        <p:nvSpPr>
          <p:cNvPr id="19" name="Shape 14"/>
          <p:cNvSpPr/>
          <p:nvPr/>
        </p:nvSpPr>
        <p:spPr>
          <a:xfrm>
            <a:off x="6092190" y="4777502"/>
            <a:ext cx="7932420" cy="2980373"/>
          </a:xfrm>
          <a:prstGeom prst="roundRect">
            <a:avLst>
              <a:gd name="adj" fmla="val 3682"/>
            </a:avLst>
          </a:prstGeom>
          <a:solidFill>
            <a:srgbClr val="FFFFFF"/>
          </a:solidFill>
          <a:ln/>
        </p:spPr>
      </p:sp>
      <p:sp>
        <p:nvSpPr>
          <p:cNvPr id="20" name="Shape 15"/>
          <p:cNvSpPr/>
          <p:nvPr/>
        </p:nvSpPr>
        <p:spPr>
          <a:xfrm>
            <a:off x="6092190" y="4754642"/>
            <a:ext cx="7932420" cy="91440"/>
          </a:xfrm>
          <a:prstGeom prst="roundRect">
            <a:avLst>
              <a:gd name="adj" fmla="val 28397"/>
            </a:avLst>
          </a:prstGeom>
          <a:solidFill>
            <a:srgbClr val="E04F00"/>
          </a:solidFill>
          <a:ln/>
        </p:spPr>
      </p:sp>
      <p:sp>
        <p:nvSpPr>
          <p:cNvPr id="21" name="Shape 16"/>
          <p:cNvSpPr/>
          <p:nvPr/>
        </p:nvSpPr>
        <p:spPr>
          <a:xfrm>
            <a:off x="9798784" y="4517946"/>
            <a:ext cx="519232" cy="519232"/>
          </a:xfrm>
          <a:prstGeom prst="roundRect">
            <a:avLst>
              <a:gd name="adj" fmla="val 176106"/>
            </a:avLst>
          </a:prstGeom>
          <a:solidFill>
            <a:srgbClr val="E04F00"/>
          </a:solidFill>
          <a:ln/>
        </p:spPr>
      </p:sp>
      <p:pic>
        <p:nvPicPr>
          <p:cNvPr id="2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4518" y="4673679"/>
            <a:ext cx="207645" cy="207645"/>
          </a:xfrm>
          <a:prstGeom prst="rect">
            <a:avLst/>
          </a:prstGeom>
        </p:spPr>
      </p:pic>
      <p:sp>
        <p:nvSpPr>
          <p:cNvPr id="23" name="Text 17"/>
          <p:cNvSpPr/>
          <p:nvPr/>
        </p:nvSpPr>
        <p:spPr>
          <a:xfrm>
            <a:off x="6288048" y="5210175"/>
            <a:ext cx="4127421" cy="283964"/>
          </a:xfrm>
          <a:prstGeom prst="rect">
            <a:avLst/>
          </a:prstGeom>
          <a:noFill/>
          <a:ln/>
        </p:spPr>
        <p:txBody>
          <a:bodyPr wrap="none" lIns="0" tIns="0" rIns="0" bIns="0" rtlCol="0" anchor="t"/>
          <a:lstStyle/>
          <a:p>
            <a:pPr algn="l" indent="0" marL="0">
              <a:lnSpc>
                <a:spcPts val="2200"/>
              </a:lnSpc>
              <a:buNone/>
            </a:pPr>
            <a:r>
              <a:rPr lang="en-US" sz="1750" dirty="0">
                <a:solidFill>
                  <a:srgbClr val="383838"/>
                </a:solidFill>
                <a:latin typeface="PT Serif" pitchFamily="34" charset="0"/>
                <a:ea typeface="PT Serif" pitchFamily="34" charset="-122"/>
                <a:cs typeface="PT Serif" pitchFamily="34" charset="-120"/>
              </a:rPr>
              <a:t>Tăng cường dữ liệu (Chỉ tập huấn luyện)</a:t>
            </a:r>
            <a:endParaRPr lang="en-US" sz="1750" dirty="0"/>
          </a:p>
        </p:txBody>
      </p:sp>
      <p:sp>
        <p:nvSpPr>
          <p:cNvPr id="24" name="Text 18"/>
          <p:cNvSpPr/>
          <p:nvPr/>
        </p:nvSpPr>
        <p:spPr>
          <a:xfrm>
            <a:off x="6288048" y="5597962"/>
            <a:ext cx="7540704" cy="276939"/>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83838"/>
                </a:solidFill>
                <a:latin typeface="DM Sans" pitchFamily="34" charset="0"/>
                <a:ea typeface="DM Sans" pitchFamily="34" charset="-122"/>
                <a:cs typeface="DM Sans" pitchFamily="34" charset="-120"/>
              </a:rPr>
              <a:t>Xoay ảnh: ±20 độ.</a:t>
            </a:r>
            <a:endParaRPr lang="en-US" sz="1350" dirty="0"/>
          </a:p>
        </p:txBody>
      </p:sp>
      <p:sp>
        <p:nvSpPr>
          <p:cNvPr id="25" name="Text 19"/>
          <p:cNvSpPr/>
          <p:nvPr/>
        </p:nvSpPr>
        <p:spPr>
          <a:xfrm>
            <a:off x="6288048" y="5935385"/>
            <a:ext cx="7540704" cy="276939"/>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83838"/>
                </a:solidFill>
                <a:latin typeface="DM Sans" pitchFamily="34" charset="0"/>
                <a:ea typeface="DM Sans" pitchFamily="34" charset="-122"/>
                <a:cs typeface="DM Sans" pitchFamily="34" charset="-120"/>
              </a:rPr>
              <a:t>Dịch chuyển: ±20% kích thước ảnh.</a:t>
            </a:r>
            <a:endParaRPr lang="en-US" sz="1350" dirty="0"/>
          </a:p>
        </p:txBody>
      </p:sp>
      <p:sp>
        <p:nvSpPr>
          <p:cNvPr id="26" name="Text 20"/>
          <p:cNvSpPr/>
          <p:nvPr/>
        </p:nvSpPr>
        <p:spPr>
          <a:xfrm>
            <a:off x="6288048" y="6272808"/>
            <a:ext cx="7540704" cy="276939"/>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83838"/>
                </a:solidFill>
                <a:latin typeface="DM Sans" pitchFamily="34" charset="0"/>
                <a:ea typeface="DM Sans" pitchFamily="34" charset="-122"/>
                <a:cs typeface="DM Sans" pitchFamily="34" charset="-120"/>
              </a:rPr>
              <a:t>Biến dạng cắt: Cường độ 0.2.</a:t>
            </a:r>
            <a:endParaRPr lang="en-US" sz="1350" dirty="0"/>
          </a:p>
        </p:txBody>
      </p:sp>
      <p:sp>
        <p:nvSpPr>
          <p:cNvPr id="27" name="Text 21"/>
          <p:cNvSpPr/>
          <p:nvPr/>
        </p:nvSpPr>
        <p:spPr>
          <a:xfrm>
            <a:off x="6288048" y="6610231"/>
            <a:ext cx="7540704" cy="276939"/>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83838"/>
                </a:solidFill>
                <a:latin typeface="DM Sans" pitchFamily="34" charset="0"/>
                <a:ea typeface="DM Sans" pitchFamily="34" charset="-122"/>
                <a:cs typeface="DM Sans" pitchFamily="34" charset="-120"/>
              </a:rPr>
              <a:t>Phóng to/Thu nhỏ: ±20%.</a:t>
            </a:r>
            <a:endParaRPr lang="en-US" sz="1350" dirty="0"/>
          </a:p>
        </p:txBody>
      </p:sp>
      <p:sp>
        <p:nvSpPr>
          <p:cNvPr id="28" name="Text 22"/>
          <p:cNvSpPr/>
          <p:nvPr/>
        </p:nvSpPr>
        <p:spPr>
          <a:xfrm>
            <a:off x="6288048" y="6947654"/>
            <a:ext cx="7540704" cy="276939"/>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83838"/>
                </a:solidFill>
                <a:latin typeface="DM Sans" pitchFamily="34" charset="0"/>
                <a:ea typeface="DM Sans" pitchFamily="34" charset="-122"/>
                <a:cs typeface="DM Sans" pitchFamily="34" charset="-120"/>
              </a:rPr>
              <a:t>Lật ngang.</a:t>
            </a:r>
            <a:endParaRPr lang="en-US" sz="1350" dirty="0"/>
          </a:p>
        </p:txBody>
      </p:sp>
      <p:sp>
        <p:nvSpPr>
          <p:cNvPr id="29" name="Text 23"/>
          <p:cNvSpPr/>
          <p:nvPr/>
        </p:nvSpPr>
        <p:spPr>
          <a:xfrm>
            <a:off x="6288048" y="7285077"/>
            <a:ext cx="7540704" cy="276939"/>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383838"/>
                </a:solidFill>
                <a:latin typeface="DM Sans" pitchFamily="34" charset="0"/>
                <a:ea typeface="DM Sans" pitchFamily="34" charset="-122"/>
                <a:cs typeface="DM Sans" pitchFamily="34" charset="-120"/>
              </a:rPr>
              <a:t>Lấp đầy điểm ảnh: nearest.</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50106"/>
            <a:ext cx="5954197" cy="744260"/>
          </a:xfrm>
          <a:prstGeom prst="rect">
            <a:avLst/>
          </a:prstGeom>
          <a:noFill/>
          <a:ln/>
        </p:spPr>
        <p:txBody>
          <a:bodyPr wrap="none" lIns="0" tIns="0" rIns="0" bIns="0" rtlCol="0" anchor="t"/>
          <a:lstStyle/>
          <a:p>
            <a:pPr algn="l" indent="0" marL="0">
              <a:lnSpc>
                <a:spcPts val="5850"/>
              </a:lnSpc>
              <a:buNone/>
            </a:pPr>
            <a:r>
              <a:rPr lang="en-US" sz="4650" dirty="0">
                <a:solidFill>
                  <a:srgbClr val="020202"/>
                </a:solidFill>
                <a:latin typeface="PT Serif" pitchFamily="34" charset="0"/>
                <a:ea typeface="PT Serif" pitchFamily="34" charset="-122"/>
                <a:cs typeface="PT Serif" pitchFamily="34" charset="-120"/>
              </a:rPr>
              <a:t>3. Kiến trúc Mô hình</a:t>
            </a:r>
            <a:endParaRPr lang="en-US" sz="4650" dirty="0"/>
          </a:p>
        </p:txBody>
      </p:sp>
      <p:sp>
        <p:nvSpPr>
          <p:cNvPr id="4" name="Text 1"/>
          <p:cNvSpPr/>
          <p:nvPr/>
        </p:nvSpPr>
        <p:spPr>
          <a:xfrm>
            <a:off x="793790" y="193452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Mô hình dựa trên kiến trúc CNN (VGG-style) sử dụng API Sequential của TensorFlow/Keras, gồm Bộ trích xuất đặc trưng và Bộ phân loại.</a:t>
            </a:r>
            <a:endParaRPr lang="en-US" sz="1750" dirty="0"/>
          </a:p>
        </p:txBody>
      </p:sp>
      <p:pic>
        <p:nvPicPr>
          <p:cNvPr id="5" name="Image 1" descr="preencoded.png">    </p:cNvPr>
          <p:cNvPicPr>
            <a:picLocks noChangeAspect="1"/>
          </p:cNvPicPr>
          <p:nvPr/>
        </p:nvPicPr>
        <p:blipFill>
          <a:blip r:embed="rId2"/>
          <a:stretch>
            <a:fillRect/>
          </a:stretch>
        </p:blipFill>
        <p:spPr>
          <a:xfrm>
            <a:off x="793790" y="2915483"/>
            <a:ext cx="1134070" cy="2050494"/>
          </a:xfrm>
          <a:prstGeom prst="rect">
            <a:avLst/>
          </a:prstGeom>
        </p:spPr>
      </p:pic>
      <p:sp>
        <p:nvSpPr>
          <p:cNvPr id="6" name="Text 2"/>
          <p:cNvSpPr/>
          <p:nvPr/>
        </p:nvSpPr>
        <p:spPr>
          <a:xfrm>
            <a:off x="2154674" y="3142298"/>
            <a:ext cx="308871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Bộ trích xuất đặc trưng</a:t>
            </a:r>
            <a:endParaRPr lang="en-US" sz="2300" dirty="0"/>
          </a:p>
        </p:txBody>
      </p:sp>
      <p:sp>
        <p:nvSpPr>
          <p:cNvPr id="7" name="Text 3"/>
          <p:cNvSpPr/>
          <p:nvPr/>
        </p:nvSpPr>
        <p:spPr>
          <a:xfrm>
            <a:off x="2154674" y="3650456"/>
            <a:ext cx="6195536"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4 khối tuần tự, số lượng bộ lọc tăng dần (32 → 64 → 128 → 256). Mỗi khối gồm Conv2D (3x3, ReLU), Batch Normalization, MaxPooling2D (2x2), Dropout (0.25).</a:t>
            </a:r>
            <a:endParaRPr lang="en-US" sz="1750" dirty="0"/>
          </a:p>
        </p:txBody>
      </p:sp>
      <p:pic>
        <p:nvPicPr>
          <p:cNvPr id="8" name="Image 2" descr="preencoded.png">    </p:cNvPr>
          <p:cNvPicPr>
            <a:picLocks noChangeAspect="1"/>
          </p:cNvPicPr>
          <p:nvPr/>
        </p:nvPicPr>
        <p:blipFill>
          <a:blip r:embed="rId3"/>
          <a:stretch>
            <a:fillRect/>
          </a:stretch>
        </p:blipFill>
        <p:spPr>
          <a:xfrm>
            <a:off x="793790" y="4965978"/>
            <a:ext cx="1134070" cy="2413397"/>
          </a:xfrm>
          <a:prstGeom prst="rect">
            <a:avLst/>
          </a:prstGeom>
        </p:spPr>
      </p:pic>
      <p:sp>
        <p:nvSpPr>
          <p:cNvPr id="9" name="Text 4"/>
          <p:cNvSpPr/>
          <p:nvPr/>
        </p:nvSpPr>
        <p:spPr>
          <a:xfrm>
            <a:off x="2154674" y="5192792"/>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Bộ phân loại</a:t>
            </a:r>
            <a:endParaRPr lang="en-US" sz="2300" dirty="0"/>
          </a:p>
        </p:txBody>
      </p:sp>
      <p:sp>
        <p:nvSpPr>
          <p:cNvPr id="10" name="Text 5"/>
          <p:cNvSpPr/>
          <p:nvPr/>
        </p:nvSpPr>
        <p:spPr>
          <a:xfrm>
            <a:off x="2154674" y="5700951"/>
            <a:ext cx="6195536" cy="1451610"/>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Sau khi trích xuất, bản đồ đặc trưng 3D được Flatten thành vector 1D. Tiếp theo là các lớp Dense (512, 256 nơ-ron, ReLU) với BatchNormalization và Dropout (0.5). Lớp Output (8 nơ-ron) sử dụng Softmax.</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68893"/>
          </a:xfrm>
          <a:prstGeom prst="rect">
            <a:avLst/>
          </a:prstGeom>
        </p:spPr>
      </p:pic>
      <p:sp>
        <p:nvSpPr>
          <p:cNvPr id="3" name="Text 0"/>
          <p:cNvSpPr/>
          <p:nvPr/>
        </p:nvSpPr>
        <p:spPr>
          <a:xfrm>
            <a:off x="719257" y="3134797"/>
            <a:ext cx="8485703" cy="674251"/>
          </a:xfrm>
          <a:prstGeom prst="rect">
            <a:avLst/>
          </a:prstGeom>
          <a:noFill/>
          <a:ln/>
        </p:spPr>
        <p:txBody>
          <a:bodyPr wrap="none" lIns="0" tIns="0" rIns="0" bIns="0" rtlCol="0" anchor="t"/>
          <a:lstStyle/>
          <a:p>
            <a:pPr algn="l" indent="0" marL="0">
              <a:lnSpc>
                <a:spcPts val="5300"/>
              </a:lnSpc>
              <a:buNone/>
            </a:pPr>
            <a:r>
              <a:rPr lang="en-US" sz="4200" dirty="0">
                <a:solidFill>
                  <a:srgbClr val="020202"/>
                </a:solidFill>
                <a:latin typeface="PT Serif" pitchFamily="34" charset="0"/>
                <a:ea typeface="PT Serif" pitchFamily="34" charset="-122"/>
                <a:cs typeface="PT Serif" pitchFamily="34" charset="-120"/>
              </a:rPr>
              <a:t>Cấu hình Huấn luyện và Tối ưu hóa</a:t>
            </a:r>
            <a:endParaRPr lang="en-US" sz="4200" dirty="0"/>
          </a:p>
        </p:txBody>
      </p:sp>
      <p:sp>
        <p:nvSpPr>
          <p:cNvPr id="4" name="Shape 1"/>
          <p:cNvSpPr/>
          <p:nvPr/>
        </p:nvSpPr>
        <p:spPr>
          <a:xfrm>
            <a:off x="719257" y="4117300"/>
            <a:ext cx="4260294" cy="2986564"/>
          </a:xfrm>
          <a:prstGeom prst="roundRect">
            <a:avLst>
              <a:gd name="adj" fmla="val 16515"/>
            </a:avLst>
          </a:prstGeom>
          <a:solidFill>
            <a:srgbClr val="F2EEEE"/>
          </a:solidFill>
          <a:ln/>
        </p:spPr>
      </p:sp>
      <p:sp>
        <p:nvSpPr>
          <p:cNvPr id="5" name="Text 2"/>
          <p:cNvSpPr/>
          <p:nvPr/>
        </p:nvSpPr>
        <p:spPr>
          <a:xfrm>
            <a:off x="924758" y="4322802"/>
            <a:ext cx="2697361" cy="337185"/>
          </a:xfrm>
          <a:prstGeom prst="rect">
            <a:avLst/>
          </a:prstGeom>
          <a:noFill/>
          <a:ln/>
        </p:spPr>
        <p:txBody>
          <a:bodyPr wrap="none" lIns="0" tIns="0" rIns="0" bIns="0" rtlCol="0" anchor="t"/>
          <a:lstStyle/>
          <a:p>
            <a:pPr algn="l" indent="0" marL="0">
              <a:lnSpc>
                <a:spcPts val="2650"/>
              </a:lnSpc>
              <a:buNone/>
            </a:pPr>
            <a:r>
              <a:rPr lang="en-US" sz="2100" dirty="0">
                <a:solidFill>
                  <a:srgbClr val="383838"/>
                </a:solidFill>
                <a:latin typeface="PT Serif" pitchFamily="34" charset="0"/>
                <a:ea typeface="PT Serif" pitchFamily="34" charset="-122"/>
                <a:cs typeface="PT Serif" pitchFamily="34" charset="-120"/>
              </a:rPr>
              <a:t>Hàm mất mát</a:t>
            </a:r>
            <a:endParaRPr lang="en-US" sz="2100" dirty="0"/>
          </a:p>
        </p:txBody>
      </p:sp>
      <p:sp>
        <p:nvSpPr>
          <p:cNvPr id="6" name="Text 3"/>
          <p:cNvSpPr/>
          <p:nvPr/>
        </p:nvSpPr>
        <p:spPr>
          <a:xfrm>
            <a:off x="924758" y="4783217"/>
            <a:ext cx="3849291" cy="986195"/>
          </a:xfrm>
          <a:prstGeom prst="rect">
            <a:avLst/>
          </a:prstGeom>
          <a:noFill/>
          <a:ln/>
        </p:spPr>
        <p:txBody>
          <a:bodyPr wrap="squar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Categorical Crossentropy, đo lường sự khác biệt giữa phân phối xác suất dự đoán và nhãn thực tế.</a:t>
            </a:r>
            <a:endParaRPr lang="en-US" sz="1600" dirty="0"/>
          </a:p>
        </p:txBody>
      </p:sp>
      <p:sp>
        <p:nvSpPr>
          <p:cNvPr id="7" name="Text 4"/>
          <p:cNvSpPr/>
          <p:nvPr/>
        </p:nvSpPr>
        <p:spPr>
          <a:xfrm>
            <a:off x="924758" y="6029444"/>
            <a:ext cx="3849291" cy="868918"/>
          </a:xfrm>
          <a:prstGeom prst="rect">
            <a:avLst/>
          </a:prstGeom>
          <a:noFill/>
          <a:ln/>
        </p:spPr>
        <p:txBody>
          <a:bodyPr wrap="square" lIns="0" tIns="0" rIns="0" bIns="0" rtlCol="0" anchor="t"/>
          <a:lstStyle/>
          <a:p>
            <a:pPr algn="l" indent="0" marL="0">
              <a:lnSpc>
                <a:spcPts val="2900"/>
              </a:lnSpc>
              <a:buNone/>
            </a:pPr>
            <a:endParaRPr lang="en-US" sz="1800" dirty="0"/>
          </a:p>
        </p:txBody>
      </p:sp>
      <p:pic>
        <p:nvPicPr>
          <p:cNvPr id="8" name="Image 1" descr="preencoded.png">    </p:cNvPr>
          <p:cNvPicPr>
            <a:picLocks noChangeAspect="1"/>
          </p:cNvPicPr>
          <p:nvPr/>
        </p:nvPicPr>
        <p:blipFill>
          <a:blip r:embed="rId2"/>
          <a:stretch>
            <a:fillRect/>
          </a:stretch>
        </p:blipFill>
        <p:spPr>
          <a:xfrm>
            <a:off x="924758" y="6029444"/>
            <a:ext cx="3849291" cy="868918"/>
          </a:xfrm>
          <a:prstGeom prst="rect">
            <a:avLst/>
          </a:prstGeom>
        </p:spPr>
      </p:pic>
      <p:sp>
        <p:nvSpPr>
          <p:cNvPr id="9" name="Shape 5"/>
          <p:cNvSpPr/>
          <p:nvPr/>
        </p:nvSpPr>
        <p:spPr>
          <a:xfrm>
            <a:off x="5185053" y="4117300"/>
            <a:ext cx="4260294" cy="2986564"/>
          </a:xfrm>
          <a:prstGeom prst="roundRect">
            <a:avLst>
              <a:gd name="adj" fmla="val 16515"/>
            </a:avLst>
          </a:prstGeom>
          <a:solidFill>
            <a:srgbClr val="F2EEEE"/>
          </a:solidFill>
          <a:ln/>
        </p:spPr>
      </p:sp>
      <p:sp>
        <p:nvSpPr>
          <p:cNvPr id="10" name="Text 6"/>
          <p:cNvSpPr/>
          <p:nvPr/>
        </p:nvSpPr>
        <p:spPr>
          <a:xfrm>
            <a:off x="5390555" y="4322802"/>
            <a:ext cx="2697361" cy="337185"/>
          </a:xfrm>
          <a:prstGeom prst="rect">
            <a:avLst/>
          </a:prstGeom>
          <a:noFill/>
          <a:ln/>
        </p:spPr>
        <p:txBody>
          <a:bodyPr wrap="none" lIns="0" tIns="0" rIns="0" bIns="0" rtlCol="0" anchor="t"/>
          <a:lstStyle/>
          <a:p>
            <a:pPr algn="l" indent="0" marL="0">
              <a:lnSpc>
                <a:spcPts val="2650"/>
              </a:lnSpc>
              <a:buNone/>
            </a:pPr>
            <a:r>
              <a:rPr lang="en-US" sz="2100" dirty="0">
                <a:solidFill>
                  <a:srgbClr val="383838"/>
                </a:solidFill>
                <a:latin typeface="PT Serif" pitchFamily="34" charset="0"/>
                <a:ea typeface="PT Serif" pitchFamily="34" charset="-122"/>
                <a:cs typeface="PT Serif" pitchFamily="34" charset="-120"/>
              </a:rPr>
              <a:t>Thuật toán tối ưu</a:t>
            </a:r>
            <a:endParaRPr lang="en-US" sz="2100" dirty="0"/>
          </a:p>
        </p:txBody>
      </p:sp>
      <p:sp>
        <p:nvSpPr>
          <p:cNvPr id="11" name="Text 7"/>
          <p:cNvSpPr/>
          <p:nvPr/>
        </p:nvSpPr>
        <p:spPr>
          <a:xfrm>
            <a:off x="5390555" y="4783217"/>
            <a:ext cx="3849291" cy="986195"/>
          </a:xfrm>
          <a:prstGeom prst="rect">
            <a:avLst/>
          </a:prstGeom>
          <a:noFill/>
          <a:ln/>
        </p:spPr>
        <p:txBody>
          <a:bodyPr wrap="squar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Adam với tốc độ học khởi tạo 0.001, tự điều chỉnh tốc độ học cho từng tham số, giúp hội tụ nhanh và ổn định.</a:t>
            </a:r>
            <a:endParaRPr lang="en-US" sz="1600" dirty="0"/>
          </a:p>
        </p:txBody>
      </p:sp>
      <p:sp>
        <p:nvSpPr>
          <p:cNvPr id="12" name="Shape 8"/>
          <p:cNvSpPr/>
          <p:nvPr/>
        </p:nvSpPr>
        <p:spPr>
          <a:xfrm>
            <a:off x="9650849" y="4117300"/>
            <a:ext cx="4260294" cy="2986564"/>
          </a:xfrm>
          <a:prstGeom prst="roundRect">
            <a:avLst>
              <a:gd name="adj" fmla="val 16515"/>
            </a:avLst>
          </a:prstGeom>
          <a:solidFill>
            <a:srgbClr val="F2EEEE"/>
          </a:solidFill>
          <a:ln/>
        </p:spPr>
      </p:sp>
      <p:sp>
        <p:nvSpPr>
          <p:cNvPr id="13" name="Text 9"/>
          <p:cNvSpPr/>
          <p:nvPr/>
        </p:nvSpPr>
        <p:spPr>
          <a:xfrm>
            <a:off x="9856351" y="4322802"/>
            <a:ext cx="2697361" cy="337185"/>
          </a:xfrm>
          <a:prstGeom prst="rect">
            <a:avLst/>
          </a:prstGeom>
          <a:noFill/>
          <a:ln/>
        </p:spPr>
        <p:txBody>
          <a:bodyPr wrap="none" lIns="0" tIns="0" rIns="0" bIns="0" rtlCol="0" anchor="t"/>
          <a:lstStyle/>
          <a:p>
            <a:pPr algn="l" indent="0" marL="0">
              <a:lnSpc>
                <a:spcPts val="2650"/>
              </a:lnSpc>
              <a:buNone/>
            </a:pPr>
            <a:r>
              <a:rPr lang="en-US" sz="2100" dirty="0">
                <a:solidFill>
                  <a:srgbClr val="383838"/>
                </a:solidFill>
                <a:latin typeface="PT Serif" pitchFamily="34" charset="0"/>
                <a:ea typeface="PT Serif" pitchFamily="34" charset="-122"/>
                <a:cs typeface="PT Serif" pitchFamily="34" charset="-120"/>
              </a:rPr>
              <a:t>Độ đo</a:t>
            </a:r>
            <a:endParaRPr lang="en-US" sz="2100" dirty="0"/>
          </a:p>
        </p:txBody>
      </p:sp>
      <p:sp>
        <p:nvSpPr>
          <p:cNvPr id="14" name="Text 10"/>
          <p:cNvSpPr/>
          <p:nvPr/>
        </p:nvSpPr>
        <p:spPr>
          <a:xfrm>
            <a:off x="9856351" y="4783217"/>
            <a:ext cx="3849291" cy="986195"/>
          </a:xfrm>
          <a:prstGeom prst="rect">
            <a:avLst/>
          </a:prstGeom>
          <a:noFill/>
          <a:ln/>
        </p:spPr>
        <p:txBody>
          <a:bodyPr wrap="squar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Accuracy (tỷ lệ dự đoán đúng) và Top-k Categorical Accuracy (nhãn đúng trong k dự đoán hàng đầu).</a:t>
            </a:r>
            <a:endParaRPr lang="en-US" sz="1600" dirty="0"/>
          </a:p>
        </p:txBody>
      </p:sp>
      <p:sp>
        <p:nvSpPr>
          <p:cNvPr id="15" name="Text 11"/>
          <p:cNvSpPr/>
          <p:nvPr/>
        </p:nvSpPr>
        <p:spPr>
          <a:xfrm>
            <a:off x="719257" y="7334964"/>
            <a:ext cx="13191887" cy="328732"/>
          </a:xfrm>
          <a:prstGeom prst="rect">
            <a:avLst/>
          </a:prstGeom>
          <a:noFill/>
          <a:ln/>
        </p:spPr>
        <p:txBody>
          <a:bodyPr wrap="none" lIns="0" tIns="0" rIns="0" bIns="0" rtlCol="0" anchor="t"/>
          <a:lstStyle/>
          <a:p>
            <a:pPr algn="l" indent="0" marL="0">
              <a:lnSpc>
                <a:spcPts val="2550"/>
              </a:lnSpc>
              <a:buNone/>
            </a:pPr>
            <a:r>
              <a:rPr lang="en-US" sz="1600" dirty="0">
                <a:solidFill>
                  <a:srgbClr val="383838"/>
                </a:solidFill>
                <a:latin typeface="DM Sans" pitchFamily="34" charset="0"/>
                <a:ea typeface="DM Sans" pitchFamily="34" charset="-122"/>
                <a:cs typeface="DM Sans" pitchFamily="34" charset="-120"/>
              </a:rPr>
              <a:t>Tổng số tham số của mô hình là hàng triệu, đòi hỏi GPU để huấn luyện hiệu quả trong 50 epochs.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53747" y="356473"/>
            <a:ext cx="5482471" cy="425291"/>
          </a:xfrm>
          <a:prstGeom prst="rect">
            <a:avLst/>
          </a:prstGeom>
          <a:noFill/>
          <a:ln/>
        </p:spPr>
        <p:txBody>
          <a:bodyPr wrap="none" lIns="0" tIns="0" rIns="0" bIns="0" rtlCol="0" anchor="t"/>
          <a:lstStyle/>
          <a:p>
            <a:pPr algn="l" indent="0" marL="0">
              <a:lnSpc>
                <a:spcPts val="3300"/>
              </a:lnSpc>
              <a:buNone/>
            </a:pPr>
            <a:r>
              <a:rPr lang="en-US" sz="2650" dirty="0">
                <a:solidFill>
                  <a:srgbClr val="020202"/>
                </a:solidFill>
                <a:latin typeface="PT Serif" pitchFamily="34" charset="0"/>
                <a:ea typeface="PT Serif" pitchFamily="34" charset="-122"/>
                <a:cs typeface="PT Serif" pitchFamily="34" charset="-120"/>
              </a:rPr>
              <a:t>4. Thiết lập Thực nghiệm và kết quả</a:t>
            </a:r>
            <a:endParaRPr lang="en-US" sz="2650" dirty="0"/>
          </a:p>
        </p:txBody>
      </p:sp>
      <p:sp>
        <p:nvSpPr>
          <p:cNvPr id="3" name="Text 1"/>
          <p:cNvSpPr/>
          <p:nvPr/>
        </p:nvSpPr>
        <p:spPr>
          <a:xfrm>
            <a:off x="453747" y="833557"/>
            <a:ext cx="2356247" cy="255151"/>
          </a:xfrm>
          <a:prstGeom prst="rect">
            <a:avLst/>
          </a:prstGeom>
          <a:noFill/>
          <a:ln/>
        </p:spPr>
        <p:txBody>
          <a:bodyPr wrap="none" lIns="0" tIns="0" rIns="0" bIns="0" rtlCol="0" anchor="t"/>
          <a:lstStyle/>
          <a:p>
            <a:pPr algn="l" indent="0" marL="0">
              <a:lnSpc>
                <a:spcPts val="2000"/>
              </a:lnSpc>
              <a:buNone/>
            </a:pPr>
            <a:r>
              <a:rPr lang="en-US" sz="1600" dirty="0">
                <a:solidFill>
                  <a:srgbClr val="020202"/>
                </a:solidFill>
                <a:latin typeface="PT Serif" pitchFamily="34" charset="0"/>
                <a:ea typeface="PT Serif" pitchFamily="34" charset="-122"/>
                <a:cs typeface="PT Serif" pitchFamily="34" charset="-120"/>
              </a:rPr>
              <a:t>4.1. Môi trường triển khai</a:t>
            </a:r>
            <a:endParaRPr lang="en-US" sz="1600" dirty="0"/>
          </a:p>
        </p:txBody>
      </p:sp>
      <p:sp>
        <p:nvSpPr>
          <p:cNvPr id="4" name="Text 2"/>
          <p:cNvSpPr/>
          <p:nvPr/>
        </p:nvSpPr>
        <p:spPr>
          <a:xfrm>
            <a:off x="453747" y="1283137"/>
            <a:ext cx="13722906" cy="207407"/>
          </a:xfrm>
          <a:prstGeom prst="rect">
            <a:avLst/>
          </a:prstGeom>
          <a:noFill/>
          <a:ln/>
        </p:spPr>
        <p:txBody>
          <a:bodyPr wrap="none" lIns="0" tIns="0" rIns="0" bIns="0" rtlCol="0" anchor="t"/>
          <a:lstStyle/>
          <a:p>
            <a:pPr algn="l" indent="0" marL="0">
              <a:lnSpc>
                <a:spcPts val="1600"/>
              </a:lnSpc>
              <a:buNone/>
            </a:pPr>
            <a:r>
              <a:rPr lang="en-US" sz="1000" dirty="0">
                <a:solidFill>
                  <a:srgbClr val="383838"/>
                </a:solidFill>
                <a:latin typeface="DM Sans" pitchFamily="34" charset="0"/>
                <a:ea typeface="DM Sans" pitchFamily="34" charset="-122"/>
                <a:cs typeface="DM Sans" pitchFamily="34" charset="-120"/>
              </a:rPr>
              <a:t>Sử dụng Python, TensorFlow (&gt;= 2.10.0), Keras, NumPy, Matplotlib. Quá trình tính toán được thực hiện trên môi trường có hỗ trợ GPU.</a:t>
            </a:r>
            <a:endParaRPr lang="en-US" sz="1000" dirty="0"/>
          </a:p>
        </p:txBody>
      </p:sp>
      <p:sp>
        <p:nvSpPr>
          <p:cNvPr id="5" name="Text 3"/>
          <p:cNvSpPr/>
          <p:nvPr/>
        </p:nvSpPr>
        <p:spPr>
          <a:xfrm>
            <a:off x="453747" y="1684973"/>
            <a:ext cx="4111943" cy="255151"/>
          </a:xfrm>
          <a:prstGeom prst="rect">
            <a:avLst/>
          </a:prstGeom>
          <a:noFill/>
          <a:ln/>
        </p:spPr>
        <p:txBody>
          <a:bodyPr wrap="none" lIns="0" tIns="0" rIns="0" bIns="0" rtlCol="0" anchor="t"/>
          <a:lstStyle/>
          <a:p>
            <a:pPr algn="l" indent="0" marL="0">
              <a:lnSpc>
                <a:spcPts val="2000"/>
              </a:lnSpc>
              <a:buNone/>
            </a:pPr>
            <a:r>
              <a:rPr lang="en-US" sz="1600" dirty="0">
                <a:solidFill>
                  <a:srgbClr val="020202"/>
                </a:solidFill>
                <a:latin typeface="PT Serif" pitchFamily="34" charset="0"/>
                <a:ea typeface="PT Serif" pitchFamily="34" charset="-122"/>
                <a:cs typeface="PT Serif" pitchFamily="34" charset="-120"/>
              </a:rPr>
              <a:t>4.2. Phân tích diễn biến quá trình huấn luyện</a:t>
            </a:r>
            <a:endParaRPr lang="en-US" sz="1600" dirty="0"/>
          </a:p>
        </p:txBody>
      </p:sp>
      <p:pic>
        <p:nvPicPr>
          <p:cNvPr id="6" name="Image 0" descr="preencoded.png">    </p:cNvPr>
          <p:cNvPicPr>
            <a:picLocks noChangeAspect="1"/>
          </p:cNvPicPr>
          <p:nvPr/>
        </p:nvPicPr>
        <p:blipFill>
          <a:blip r:embed="rId1"/>
          <a:stretch>
            <a:fillRect/>
          </a:stretch>
        </p:blipFill>
        <p:spPr>
          <a:xfrm>
            <a:off x="453747" y="2134553"/>
            <a:ext cx="8846820" cy="5074920"/>
          </a:xfrm>
          <a:prstGeom prst="rect">
            <a:avLst/>
          </a:prstGeom>
        </p:spPr>
      </p:pic>
      <p:sp>
        <p:nvSpPr>
          <p:cNvPr id="7" name="Text 4"/>
          <p:cNvSpPr/>
          <p:nvPr/>
        </p:nvSpPr>
        <p:spPr>
          <a:xfrm>
            <a:off x="453747" y="7484864"/>
            <a:ext cx="1701641" cy="212646"/>
          </a:xfrm>
          <a:prstGeom prst="rect">
            <a:avLst/>
          </a:prstGeom>
          <a:noFill/>
          <a:ln/>
        </p:spPr>
        <p:txBody>
          <a:bodyPr wrap="none" lIns="0" tIns="0" rIns="0" bIns="0" rtlCol="0" anchor="t"/>
          <a:lstStyle/>
          <a:p>
            <a:pPr algn="l" indent="0" marL="0">
              <a:lnSpc>
                <a:spcPts val="1650"/>
              </a:lnSpc>
              <a:buNone/>
            </a:pPr>
            <a:r>
              <a:rPr lang="en-US" sz="1300" dirty="0">
                <a:solidFill>
                  <a:srgbClr val="020202"/>
                </a:solidFill>
                <a:latin typeface="PT Serif" pitchFamily="34" charset="0"/>
                <a:ea typeface="PT Serif" pitchFamily="34" charset="-122"/>
                <a:cs typeface="PT Serif" pitchFamily="34" charset="-120"/>
              </a:rPr>
              <a:t>Hàm mất mát (Loss)</a:t>
            </a:r>
            <a:endParaRPr lang="en-US" sz="1300" dirty="0"/>
          </a:p>
        </p:txBody>
      </p:sp>
      <p:sp>
        <p:nvSpPr>
          <p:cNvPr id="8" name="Text 5"/>
          <p:cNvSpPr/>
          <p:nvPr/>
        </p:nvSpPr>
        <p:spPr>
          <a:xfrm>
            <a:off x="453747" y="7827050"/>
            <a:ext cx="6703338" cy="2074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83838"/>
                </a:solidFill>
                <a:latin typeface="DM Sans" pitchFamily="34" charset="0"/>
                <a:ea typeface="DM Sans" pitchFamily="34" charset="-122"/>
                <a:cs typeface="DM Sans" pitchFamily="34" charset="-120"/>
              </a:rPr>
              <a:t>Training Loss (xanh): Giảm đơn điệu, mượt mà từ 0.8 xuống dưới 0.1.</a:t>
            </a:r>
            <a:endParaRPr lang="en-US" sz="1000" dirty="0"/>
          </a:p>
        </p:txBody>
      </p:sp>
      <p:sp>
        <p:nvSpPr>
          <p:cNvPr id="9" name="Text 6"/>
          <p:cNvSpPr/>
          <p:nvPr/>
        </p:nvSpPr>
        <p:spPr>
          <a:xfrm>
            <a:off x="453747" y="8079819"/>
            <a:ext cx="6703338" cy="414814"/>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383838"/>
                </a:solidFill>
                <a:latin typeface="DM Sans" pitchFamily="34" charset="0"/>
                <a:ea typeface="DM Sans" pitchFamily="34" charset="-122"/>
                <a:cs typeface="DM Sans" pitchFamily="34" charset="-120"/>
              </a:rPr>
              <a:t>Validation Loss (cam): Giảm tổng thể từ 0.95 xuống 0.25, có dao động mạnh do batch size nhỏ và đa dạng tập validation.</a:t>
            </a:r>
            <a:endParaRPr lang="en-US" sz="1000" dirty="0"/>
          </a:p>
        </p:txBody>
      </p:sp>
      <p:sp>
        <p:nvSpPr>
          <p:cNvPr id="10" name="Text 7"/>
          <p:cNvSpPr/>
          <p:nvPr/>
        </p:nvSpPr>
        <p:spPr>
          <a:xfrm>
            <a:off x="453747" y="8539996"/>
            <a:ext cx="6703338" cy="2074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83838"/>
                </a:solidFill>
                <a:latin typeface="DM Sans" pitchFamily="34" charset="0"/>
                <a:ea typeface="DM Sans" pitchFamily="34" charset="-122"/>
                <a:cs typeface="DM Sans" pitchFamily="34" charset="-120"/>
              </a:rPr>
              <a:t>Khoảng cách tổng quát hóa: Nới rộng sau epoch 20, nhưng chưa quá khớp nghiêm trọng.</a:t>
            </a:r>
            <a:endParaRPr lang="en-US" sz="1000" dirty="0"/>
          </a:p>
        </p:txBody>
      </p:sp>
      <p:sp>
        <p:nvSpPr>
          <p:cNvPr id="11" name="Text 8"/>
          <p:cNvSpPr/>
          <p:nvPr/>
        </p:nvSpPr>
        <p:spPr>
          <a:xfrm>
            <a:off x="7480935" y="7484864"/>
            <a:ext cx="1828324" cy="212646"/>
          </a:xfrm>
          <a:prstGeom prst="rect">
            <a:avLst/>
          </a:prstGeom>
          <a:noFill/>
          <a:ln/>
        </p:spPr>
        <p:txBody>
          <a:bodyPr wrap="none" lIns="0" tIns="0" rIns="0" bIns="0" rtlCol="0" anchor="t"/>
          <a:lstStyle/>
          <a:p>
            <a:pPr algn="l" indent="0" marL="0">
              <a:lnSpc>
                <a:spcPts val="1650"/>
              </a:lnSpc>
              <a:buNone/>
            </a:pPr>
            <a:r>
              <a:rPr lang="en-US" sz="1300" dirty="0">
                <a:solidFill>
                  <a:srgbClr val="020202"/>
                </a:solidFill>
                <a:latin typeface="PT Serif" pitchFamily="34" charset="0"/>
                <a:ea typeface="PT Serif" pitchFamily="34" charset="-122"/>
                <a:cs typeface="PT Serif" pitchFamily="34" charset="-120"/>
              </a:rPr>
              <a:t>Độ chính xác (Accuracy)</a:t>
            </a:r>
            <a:endParaRPr lang="en-US" sz="1300" dirty="0"/>
          </a:p>
        </p:txBody>
      </p:sp>
      <p:sp>
        <p:nvSpPr>
          <p:cNvPr id="12" name="Text 9"/>
          <p:cNvSpPr/>
          <p:nvPr/>
        </p:nvSpPr>
        <p:spPr>
          <a:xfrm>
            <a:off x="7480935" y="7827050"/>
            <a:ext cx="6703338" cy="207407"/>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83838"/>
                </a:solidFill>
                <a:latin typeface="DM Sans" pitchFamily="34" charset="0"/>
                <a:ea typeface="DM Sans" pitchFamily="34" charset="-122"/>
                <a:cs typeface="DM Sans" pitchFamily="34" charset="-120"/>
              </a:rPr>
              <a:t>Training Accuracy: Tăng ổn định, tiệm cận 1.0 (100%).</a:t>
            </a:r>
            <a:endParaRPr lang="en-US" sz="1000" dirty="0"/>
          </a:p>
        </p:txBody>
      </p:sp>
      <p:sp>
        <p:nvSpPr>
          <p:cNvPr id="13" name="Text 10"/>
          <p:cNvSpPr/>
          <p:nvPr/>
        </p:nvSpPr>
        <p:spPr>
          <a:xfrm>
            <a:off x="7480935" y="8079819"/>
            <a:ext cx="6703338" cy="414814"/>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383838"/>
                </a:solidFill>
                <a:latin typeface="DM Sans" pitchFamily="34" charset="0"/>
                <a:ea typeface="DM Sans" pitchFamily="34" charset="-122"/>
                <a:cs typeface="DM Sans" pitchFamily="34" charset="-120"/>
              </a:rPr>
              <a:t>Validation Accuracy: Tăng nhanh ban đầu, bão hòa quanh 0.90 - 0.92 (90-92%) sau epoch 30, có dao động răng cưa.</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2025-11-30T16:46:57Z</dcterms:created>
  <dcterms:modified xsi:type="dcterms:W3CDTF">2025-11-30T16:46:57Z</dcterms:modified>
</cp:coreProperties>
</file>